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3" r:id="rId8"/>
    <p:sldId id="261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68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0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714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383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234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464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57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130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290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513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48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28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428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071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371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66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482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17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37DD37-E413-4F43-90CC-D8FA940A27FF}" type="datetimeFigureOut">
              <a:rPr lang="ru-RU" smtClean="0"/>
              <a:t>08.04.2026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86C7B2-BBD2-4D92-B2AD-FEE1B07780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474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Куборо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070" y="4441370"/>
            <a:ext cx="6999998" cy="432525"/>
          </a:xfrm>
        </p:spPr>
        <p:txBody>
          <a:bodyPr>
            <a:noAutofit/>
          </a:bodyPr>
          <a:lstStyle/>
          <a:p>
            <a:r>
              <a:rPr lang="ru-RU" sz="1600" dirty="0" err="1" smtClean="0"/>
              <a:t>Матович</a:t>
            </a:r>
            <a:r>
              <a:rPr lang="ru-RU" sz="1600" dirty="0" smtClean="0"/>
              <a:t> Н.Ю.</a:t>
            </a:r>
          </a:p>
          <a:p>
            <a:r>
              <a:rPr lang="ru-RU" sz="1600"/>
              <a:t>п</a:t>
            </a:r>
            <a:r>
              <a:rPr lang="ru-RU" sz="1600" smtClean="0"/>
              <a:t>едагог дополнительного </a:t>
            </a:r>
            <a:r>
              <a:rPr lang="ru-RU" sz="1600" dirty="0" smtClean="0"/>
              <a:t>образования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8209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Достройте фигуру.</a:t>
            </a:r>
            <a:br>
              <a:rPr lang="ru-RU" b="1" dirty="0"/>
            </a:br>
            <a:endParaRPr lang="ru-RU" dirty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1487"/>
          <a:stretch/>
        </p:blipFill>
        <p:spPr>
          <a:xfrm>
            <a:off x="1626418" y="1410789"/>
            <a:ext cx="9270180" cy="463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76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9709" y="2545921"/>
            <a:ext cx="4149583" cy="1303867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Соберите комбинацию кубиков, изображенную на рисунке.</a:t>
            </a:r>
            <a:br>
              <a:rPr lang="ru-RU" sz="3100" b="1" dirty="0"/>
            </a:br>
            <a:r>
              <a:rPr lang="ru-RU" sz="3100" b="1" dirty="0"/>
              <a:t> </a:t>
            </a:r>
            <a:br>
              <a:rPr lang="ru-RU" sz="3100" b="1" dirty="0"/>
            </a:br>
            <a:r>
              <a:rPr lang="ru-RU" sz="3100" b="1" dirty="0"/>
              <a:t>Соедините стартовый кубик</a:t>
            </a:r>
            <a:br>
              <a:rPr lang="ru-RU" sz="3100" b="1" dirty="0"/>
            </a:br>
            <a:r>
              <a:rPr lang="ru-RU" sz="3100" b="1" dirty="0"/>
              <a:t>№ 12 и финишный кубик № 10 в одну </a:t>
            </a:r>
            <a:r>
              <a:rPr lang="ru-RU" b="1" dirty="0"/>
              <a:t>дорожку.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Group 1413"/>
          <p:cNvGrpSpPr>
            <a:grpSpLocks/>
          </p:cNvGrpSpPr>
          <p:nvPr/>
        </p:nvGrpSpPr>
        <p:grpSpPr>
          <a:xfrm>
            <a:off x="1784739" y="1005841"/>
            <a:ext cx="4235632" cy="4947390"/>
            <a:chOff x="6350" y="6350"/>
            <a:chExt cx="3856354" cy="3744595"/>
          </a:xfrm>
        </p:grpSpPr>
        <p:sp>
          <p:nvSpPr>
            <p:cNvPr id="5" name="Graphic 1414"/>
            <p:cNvSpPr/>
            <p:nvPr/>
          </p:nvSpPr>
          <p:spPr>
            <a:xfrm>
              <a:off x="6350" y="6350"/>
              <a:ext cx="3856354" cy="3744595"/>
            </a:xfrm>
            <a:custGeom>
              <a:avLst/>
              <a:gdLst/>
              <a:ahLst/>
              <a:cxnLst/>
              <a:rect l="l" t="t" r="r" b="b"/>
              <a:pathLst>
                <a:path w="3856354" h="3744595">
                  <a:moveTo>
                    <a:pt x="0" y="3582752"/>
                  </a:moveTo>
                  <a:lnTo>
                    <a:pt x="1415708" y="3743998"/>
                  </a:lnTo>
                </a:path>
                <a:path w="3856354" h="3744595">
                  <a:moveTo>
                    <a:pt x="0" y="3416583"/>
                  </a:moveTo>
                  <a:lnTo>
                    <a:pt x="2874637" y="3743998"/>
                  </a:lnTo>
                </a:path>
                <a:path w="3856354" h="3744595">
                  <a:moveTo>
                    <a:pt x="0" y="3250399"/>
                  </a:moveTo>
                  <a:lnTo>
                    <a:pt x="3855999" y="3689587"/>
                  </a:lnTo>
                </a:path>
                <a:path w="3856354" h="3744595">
                  <a:moveTo>
                    <a:pt x="0" y="3084231"/>
                  </a:moveTo>
                  <a:lnTo>
                    <a:pt x="3855999" y="3523419"/>
                  </a:lnTo>
                </a:path>
                <a:path w="3856354" h="3744595">
                  <a:moveTo>
                    <a:pt x="0" y="2918062"/>
                  </a:moveTo>
                  <a:lnTo>
                    <a:pt x="3855999" y="3357250"/>
                  </a:lnTo>
                </a:path>
                <a:path w="3856354" h="3744595">
                  <a:moveTo>
                    <a:pt x="0" y="2751881"/>
                  </a:moveTo>
                  <a:lnTo>
                    <a:pt x="3855999" y="3191069"/>
                  </a:lnTo>
                </a:path>
                <a:path w="3856354" h="3744595">
                  <a:moveTo>
                    <a:pt x="0" y="2585712"/>
                  </a:moveTo>
                  <a:lnTo>
                    <a:pt x="3855999" y="3024900"/>
                  </a:lnTo>
                </a:path>
                <a:path w="3856354" h="3744595">
                  <a:moveTo>
                    <a:pt x="0" y="2419543"/>
                  </a:moveTo>
                  <a:lnTo>
                    <a:pt x="3855999" y="2858731"/>
                  </a:lnTo>
                </a:path>
                <a:path w="3856354" h="3744595">
                  <a:moveTo>
                    <a:pt x="0" y="2253362"/>
                  </a:moveTo>
                  <a:lnTo>
                    <a:pt x="3855999" y="2692550"/>
                  </a:lnTo>
                </a:path>
                <a:path w="3856354" h="3744595">
                  <a:moveTo>
                    <a:pt x="0" y="2087193"/>
                  </a:moveTo>
                  <a:lnTo>
                    <a:pt x="3855999" y="2526381"/>
                  </a:lnTo>
                </a:path>
                <a:path w="3856354" h="3744595">
                  <a:moveTo>
                    <a:pt x="0" y="1921025"/>
                  </a:moveTo>
                  <a:lnTo>
                    <a:pt x="3855999" y="2360212"/>
                  </a:lnTo>
                </a:path>
                <a:path w="3856354" h="3744595">
                  <a:moveTo>
                    <a:pt x="0" y="1754856"/>
                  </a:moveTo>
                  <a:lnTo>
                    <a:pt x="3855999" y="2194044"/>
                  </a:lnTo>
                </a:path>
                <a:path w="3856354" h="3744595">
                  <a:moveTo>
                    <a:pt x="0" y="1588675"/>
                  </a:moveTo>
                  <a:lnTo>
                    <a:pt x="3855999" y="2027862"/>
                  </a:lnTo>
                </a:path>
                <a:path w="3856354" h="3744595">
                  <a:moveTo>
                    <a:pt x="0" y="1422506"/>
                  </a:moveTo>
                  <a:lnTo>
                    <a:pt x="3855999" y="1861694"/>
                  </a:lnTo>
                </a:path>
                <a:path w="3856354" h="3744595">
                  <a:moveTo>
                    <a:pt x="0" y="1256337"/>
                  </a:moveTo>
                  <a:lnTo>
                    <a:pt x="3855999" y="1695525"/>
                  </a:lnTo>
                </a:path>
                <a:path w="3856354" h="3744595">
                  <a:moveTo>
                    <a:pt x="0" y="1090156"/>
                  </a:moveTo>
                  <a:lnTo>
                    <a:pt x="3855999" y="1529343"/>
                  </a:lnTo>
                </a:path>
                <a:path w="3856354" h="3744595">
                  <a:moveTo>
                    <a:pt x="0" y="923987"/>
                  </a:moveTo>
                  <a:lnTo>
                    <a:pt x="3855999" y="1363175"/>
                  </a:lnTo>
                </a:path>
                <a:path w="3856354" h="3744595">
                  <a:moveTo>
                    <a:pt x="0" y="757818"/>
                  </a:moveTo>
                  <a:lnTo>
                    <a:pt x="3855999" y="1197006"/>
                  </a:lnTo>
                </a:path>
                <a:path w="3856354" h="3744595">
                  <a:moveTo>
                    <a:pt x="0" y="591650"/>
                  </a:moveTo>
                  <a:lnTo>
                    <a:pt x="3855999" y="1030837"/>
                  </a:lnTo>
                </a:path>
                <a:path w="3856354" h="3744595">
                  <a:moveTo>
                    <a:pt x="0" y="425469"/>
                  </a:moveTo>
                  <a:lnTo>
                    <a:pt x="3855999" y="864656"/>
                  </a:lnTo>
                </a:path>
                <a:path w="3856354" h="3744595">
                  <a:moveTo>
                    <a:pt x="0" y="259300"/>
                  </a:moveTo>
                  <a:lnTo>
                    <a:pt x="3855999" y="698488"/>
                  </a:lnTo>
                </a:path>
                <a:path w="3856354" h="3744595">
                  <a:moveTo>
                    <a:pt x="0" y="93131"/>
                  </a:moveTo>
                  <a:lnTo>
                    <a:pt x="3855999" y="532319"/>
                  </a:lnTo>
                </a:path>
                <a:path w="3856354" h="3744595">
                  <a:moveTo>
                    <a:pt x="641253" y="0"/>
                  </a:moveTo>
                  <a:lnTo>
                    <a:pt x="3855999" y="366150"/>
                  </a:lnTo>
                </a:path>
                <a:path w="3856354" h="3744595">
                  <a:moveTo>
                    <a:pt x="2100301" y="0"/>
                  </a:moveTo>
                  <a:lnTo>
                    <a:pt x="3855999" y="199969"/>
                  </a:lnTo>
                </a:path>
                <a:path w="3856354" h="3744595">
                  <a:moveTo>
                    <a:pt x="3559246" y="0"/>
                  </a:moveTo>
                  <a:lnTo>
                    <a:pt x="3855999" y="33799"/>
                  </a:lnTo>
                </a:path>
                <a:path w="3856354" h="3744595">
                  <a:moveTo>
                    <a:pt x="0" y="146887"/>
                  </a:moveTo>
                  <a:lnTo>
                    <a:pt x="214389" y="0"/>
                  </a:lnTo>
                </a:path>
                <a:path w="3856354" h="3744595">
                  <a:moveTo>
                    <a:pt x="0" y="546956"/>
                  </a:moveTo>
                  <a:lnTo>
                    <a:pt x="798308" y="0"/>
                  </a:lnTo>
                </a:path>
                <a:path w="3856354" h="3744595">
                  <a:moveTo>
                    <a:pt x="0" y="947015"/>
                  </a:moveTo>
                  <a:lnTo>
                    <a:pt x="1382213" y="0"/>
                  </a:lnTo>
                </a:path>
                <a:path w="3856354" h="3744595">
                  <a:moveTo>
                    <a:pt x="0" y="1347080"/>
                  </a:moveTo>
                  <a:lnTo>
                    <a:pt x="1966128" y="0"/>
                  </a:lnTo>
                </a:path>
                <a:path w="3856354" h="3744595">
                  <a:moveTo>
                    <a:pt x="0" y="1747130"/>
                  </a:moveTo>
                  <a:lnTo>
                    <a:pt x="2550018" y="0"/>
                  </a:lnTo>
                </a:path>
                <a:path w="3856354" h="3744595">
                  <a:moveTo>
                    <a:pt x="0" y="2147205"/>
                  </a:moveTo>
                  <a:lnTo>
                    <a:pt x="3133947" y="0"/>
                  </a:lnTo>
                </a:path>
                <a:path w="3856354" h="3744595">
                  <a:moveTo>
                    <a:pt x="0" y="2547268"/>
                  </a:moveTo>
                  <a:lnTo>
                    <a:pt x="3717856" y="0"/>
                  </a:lnTo>
                </a:path>
                <a:path w="3856354" h="3744595">
                  <a:moveTo>
                    <a:pt x="0" y="2947330"/>
                  </a:moveTo>
                  <a:lnTo>
                    <a:pt x="3855999" y="305415"/>
                  </a:lnTo>
                </a:path>
                <a:path w="3856354" h="3744595">
                  <a:moveTo>
                    <a:pt x="0" y="3347393"/>
                  </a:moveTo>
                  <a:lnTo>
                    <a:pt x="3855999" y="705477"/>
                  </a:lnTo>
                </a:path>
                <a:path w="3856354" h="3744595">
                  <a:moveTo>
                    <a:pt x="5044" y="3743998"/>
                  </a:moveTo>
                  <a:lnTo>
                    <a:pt x="3855999" y="1105539"/>
                  </a:lnTo>
                </a:path>
                <a:path w="3856354" h="3744595">
                  <a:moveTo>
                    <a:pt x="588956" y="3743998"/>
                  </a:moveTo>
                  <a:lnTo>
                    <a:pt x="3855999" y="1505601"/>
                  </a:lnTo>
                </a:path>
                <a:path w="3856354" h="3744595">
                  <a:moveTo>
                    <a:pt x="1172864" y="3743998"/>
                  </a:moveTo>
                  <a:lnTo>
                    <a:pt x="3855999" y="1905664"/>
                  </a:lnTo>
                </a:path>
                <a:path w="3856354" h="3744595">
                  <a:moveTo>
                    <a:pt x="1756775" y="3743998"/>
                  </a:moveTo>
                  <a:lnTo>
                    <a:pt x="3855999" y="2305726"/>
                  </a:lnTo>
                </a:path>
                <a:path w="3856354" h="3744595">
                  <a:moveTo>
                    <a:pt x="2340702" y="3743998"/>
                  </a:moveTo>
                  <a:lnTo>
                    <a:pt x="3855999" y="2705801"/>
                  </a:lnTo>
                </a:path>
                <a:path w="3856354" h="3744595">
                  <a:moveTo>
                    <a:pt x="2924594" y="3743998"/>
                  </a:moveTo>
                  <a:lnTo>
                    <a:pt x="3855999" y="3105851"/>
                  </a:lnTo>
                </a:path>
                <a:path w="3856354" h="3744595">
                  <a:moveTo>
                    <a:pt x="3508521" y="3743998"/>
                  </a:moveTo>
                  <a:lnTo>
                    <a:pt x="3855999" y="3505925"/>
                  </a:lnTo>
                </a:path>
              </a:pathLst>
            </a:custGeom>
            <a:ln w="12700">
              <a:solidFill>
                <a:srgbClr val="E6E7E8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6" name="Image 14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28737" y="429742"/>
              <a:ext cx="1056741" cy="2113495"/>
            </a:xfrm>
            <a:prstGeom prst="rect">
              <a:avLst/>
            </a:prstGeom>
          </p:spPr>
        </p:pic>
        <p:sp>
          <p:nvSpPr>
            <p:cNvPr id="7" name="Graphic 1416"/>
            <p:cNvSpPr/>
            <p:nvPr/>
          </p:nvSpPr>
          <p:spPr>
            <a:xfrm>
              <a:off x="1876056" y="136944"/>
              <a:ext cx="162560" cy="413384"/>
            </a:xfrm>
            <a:custGeom>
              <a:avLst/>
              <a:gdLst/>
              <a:ahLst/>
              <a:cxnLst/>
              <a:rect l="l" t="t" r="r" b="b"/>
              <a:pathLst>
                <a:path w="162560" h="413384">
                  <a:moveTo>
                    <a:pt x="94005" y="0"/>
                  </a:moveTo>
                  <a:lnTo>
                    <a:pt x="68605" y="0"/>
                  </a:lnTo>
                  <a:lnTo>
                    <a:pt x="68605" y="272694"/>
                  </a:lnTo>
                  <a:lnTo>
                    <a:pt x="0" y="272694"/>
                  </a:lnTo>
                  <a:lnTo>
                    <a:pt x="81051" y="413080"/>
                  </a:lnTo>
                  <a:lnTo>
                    <a:pt x="162102" y="272694"/>
                  </a:lnTo>
                  <a:lnTo>
                    <a:pt x="94005" y="272694"/>
                  </a:lnTo>
                  <a:lnTo>
                    <a:pt x="94005" y="0"/>
                  </a:lnTo>
                  <a:close/>
                </a:path>
              </a:pathLst>
            </a:custGeom>
            <a:solidFill>
              <a:srgbClr val="8B020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Graphic 1417"/>
            <p:cNvSpPr/>
            <p:nvPr/>
          </p:nvSpPr>
          <p:spPr>
            <a:xfrm>
              <a:off x="1419237" y="2354948"/>
              <a:ext cx="349250" cy="243204"/>
            </a:xfrm>
            <a:custGeom>
              <a:avLst/>
              <a:gdLst/>
              <a:ahLst/>
              <a:cxnLst/>
              <a:rect l="l" t="t" r="r" b="b"/>
              <a:pathLst>
                <a:path w="349250" h="243204">
                  <a:moveTo>
                    <a:pt x="334441" y="0"/>
                  </a:moveTo>
                  <a:lnTo>
                    <a:pt x="109029" y="153479"/>
                  </a:lnTo>
                  <a:lnTo>
                    <a:pt x="70421" y="96761"/>
                  </a:lnTo>
                  <a:lnTo>
                    <a:pt x="0" y="242785"/>
                  </a:lnTo>
                  <a:lnTo>
                    <a:pt x="161658" y="230759"/>
                  </a:lnTo>
                  <a:lnTo>
                    <a:pt x="123329" y="174472"/>
                  </a:lnTo>
                  <a:lnTo>
                    <a:pt x="348729" y="21005"/>
                  </a:lnTo>
                  <a:lnTo>
                    <a:pt x="334441" y="0"/>
                  </a:lnTo>
                  <a:close/>
                </a:path>
              </a:pathLst>
            </a:custGeom>
            <a:solidFill>
              <a:srgbClr val="ED1C24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Graphic 1418"/>
            <p:cNvSpPr/>
            <p:nvPr/>
          </p:nvSpPr>
          <p:spPr>
            <a:xfrm>
              <a:off x="285254" y="902474"/>
              <a:ext cx="1120140" cy="311150"/>
            </a:xfrm>
            <a:custGeom>
              <a:avLst/>
              <a:gdLst/>
              <a:ahLst/>
              <a:cxnLst/>
              <a:rect l="l" t="t" r="r" b="b"/>
              <a:pathLst>
                <a:path w="1120140" h="311150">
                  <a:moveTo>
                    <a:pt x="1120139" y="0"/>
                  </a:moveTo>
                  <a:lnTo>
                    <a:pt x="0" y="0"/>
                  </a:lnTo>
                  <a:lnTo>
                    <a:pt x="0" y="310895"/>
                  </a:lnTo>
                  <a:lnTo>
                    <a:pt x="1120139" y="310895"/>
                  </a:lnTo>
                  <a:lnTo>
                    <a:pt x="1120139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Graphic 1419"/>
            <p:cNvSpPr/>
            <p:nvPr/>
          </p:nvSpPr>
          <p:spPr>
            <a:xfrm>
              <a:off x="312293" y="929525"/>
              <a:ext cx="1042669" cy="234315"/>
            </a:xfrm>
            <a:custGeom>
              <a:avLst/>
              <a:gdLst/>
              <a:ahLst/>
              <a:cxnLst/>
              <a:rect l="l" t="t" r="r" b="b"/>
              <a:pathLst>
                <a:path w="1042669" h="234315">
                  <a:moveTo>
                    <a:pt x="1006055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98005"/>
                  </a:lnTo>
                  <a:lnTo>
                    <a:pt x="562" y="218813"/>
                  </a:lnTo>
                  <a:lnTo>
                    <a:pt x="4500" y="229498"/>
                  </a:lnTo>
                  <a:lnTo>
                    <a:pt x="15189" y="233435"/>
                  </a:lnTo>
                  <a:lnTo>
                    <a:pt x="36004" y="233997"/>
                  </a:lnTo>
                  <a:lnTo>
                    <a:pt x="1006055" y="233997"/>
                  </a:lnTo>
                  <a:lnTo>
                    <a:pt x="1026871" y="233435"/>
                  </a:lnTo>
                  <a:lnTo>
                    <a:pt x="1037559" y="229498"/>
                  </a:lnTo>
                  <a:lnTo>
                    <a:pt x="1041497" y="218813"/>
                  </a:lnTo>
                  <a:lnTo>
                    <a:pt x="1042060" y="198005"/>
                  </a:lnTo>
                  <a:lnTo>
                    <a:pt x="1042060" y="36004"/>
                  </a:lnTo>
                  <a:lnTo>
                    <a:pt x="1041497" y="15189"/>
                  </a:lnTo>
                  <a:lnTo>
                    <a:pt x="1037559" y="4500"/>
                  </a:lnTo>
                  <a:lnTo>
                    <a:pt x="1026871" y="562"/>
                  </a:lnTo>
                  <a:lnTo>
                    <a:pt x="1006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Graphic 1420"/>
            <p:cNvSpPr/>
            <p:nvPr/>
          </p:nvSpPr>
          <p:spPr>
            <a:xfrm>
              <a:off x="285254" y="1410474"/>
              <a:ext cx="1120140" cy="311150"/>
            </a:xfrm>
            <a:custGeom>
              <a:avLst/>
              <a:gdLst/>
              <a:ahLst/>
              <a:cxnLst/>
              <a:rect l="l" t="t" r="r" b="b"/>
              <a:pathLst>
                <a:path w="1120140" h="311150">
                  <a:moveTo>
                    <a:pt x="1120139" y="0"/>
                  </a:moveTo>
                  <a:lnTo>
                    <a:pt x="0" y="0"/>
                  </a:lnTo>
                  <a:lnTo>
                    <a:pt x="0" y="310895"/>
                  </a:lnTo>
                  <a:lnTo>
                    <a:pt x="1120139" y="310895"/>
                  </a:lnTo>
                  <a:lnTo>
                    <a:pt x="1120139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2" name="Graphic 1421"/>
            <p:cNvSpPr/>
            <p:nvPr/>
          </p:nvSpPr>
          <p:spPr>
            <a:xfrm>
              <a:off x="312293" y="1437525"/>
              <a:ext cx="1042669" cy="234315"/>
            </a:xfrm>
            <a:custGeom>
              <a:avLst/>
              <a:gdLst/>
              <a:ahLst/>
              <a:cxnLst/>
              <a:rect l="l" t="t" r="r" b="b"/>
              <a:pathLst>
                <a:path w="1042669" h="234315">
                  <a:moveTo>
                    <a:pt x="1006055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98005"/>
                  </a:lnTo>
                  <a:lnTo>
                    <a:pt x="562" y="218813"/>
                  </a:lnTo>
                  <a:lnTo>
                    <a:pt x="4500" y="229498"/>
                  </a:lnTo>
                  <a:lnTo>
                    <a:pt x="15189" y="233435"/>
                  </a:lnTo>
                  <a:lnTo>
                    <a:pt x="36004" y="233997"/>
                  </a:lnTo>
                  <a:lnTo>
                    <a:pt x="1006055" y="233997"/>
                  </a:lnTo>
                  <a:lnTo>
                    <a:pt x="1026871" y="233435"/>
                  </a:lnTo>
                  <a:lnTo>
                    <a:pt x="1037559" y="229498"/>
                  </a:lnTo>
                  <a:lnTo>
                    <a:pt x="1041497" y="218813"/>
                  </a:lnTo>
                  <a:lnTo>
                    <a:pt x="1042060" y="198005"/>
                  </a:lnTo>
                  <a:lnTo>
                    <a:pt x="1042060" y="36004"/>
                  </a:lnTo>
                  <a:lnTo>
                    <a:pt x="1041497" y="15189"/>
                  </a:lnTo>
                  <a:lnTo>
                    <a:pt x="1037559" y="4500"/>
                  </a:lnTo>
                  <a:lnTo>
                    <a:pt x="1026871" y="562"/>
                  </a:lnTo>
                  <a:lnTo>
                    <a:pt x="1006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3" name="Graphic 1422"/>
            <p:cNvSpPr/>
            <p:nvPr/>
          </p:nvSpPr>
          <p:spPr>
            <a:xfrm>
              <a:off x="285254" y="1918474"/>
              <a:ext cx="1120140" cy="311150"/>
            </a:xfrm>
            <a:custGeom>
              <a:avLst/>
              <a:gdLst/>
              <a:ahLst/>
              <a:cxnLst/>
              <a:rect l="l" t="t" r="r" b="b"/>
              <a:pathLst>
                <a:path w="1120140" h="311150">
                  <a:moveTo>
                    <a:pt x="1120139" y="0"/>
                  </a:moveTo>
                  <a:lnTo>
                    <a:pt x="0" y="0"/>
                  </a:lnTo>
                  <a:lnTo>
                    <a:pt x="0" y="310895"/>
                  </a:lnTo>
                  <a:lnTo>
                    <a:pt x="1120139" y="310895"/>
                  </a:lnTo>
                  <a:lnTo>
                    <a:pt x="1120139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4" name="Graphic 1423"/>
            <p:cNvSpPr/>
            <p:nvPr/>
          </p:nvSpPr>
          <p:spPr>
            <a:xfrm>
              <a:off x="312293" y="1945525"/>
              <a:ext cx="1042669" cy="234315"/>
            </a:xfrm>
            <a:custGeom>
              <a:avLst/>
              <a:gdLst/>
              <a:ahLst/>
              <a:cxnLst/>
              <a:rect l="l" t="t" r="r" b="b"/>
              <a:pathLst>
                <a:path w="1042669" h="234315">
                  <a:moveTo>
                    <a:pt x="1006055" y="0"/>
                  </a:moveTo>
                  <a:lnTo>
                    <a:pt x="36004" y="0"/>
                  </a:lnTo>
                  <a:lnTo>
                    <a:pt x="15189" y="562"/>
                  </a:lnTo>
                  <a:lnTo>
                    <a:pt x="4500" y="4500"/>
                  </a:lnTo>
                  <a:lnTo>
                    <a:pt x="562" y="15189"/>
                  </a:lnTo>
                  <a:lnTo>
                    <a:pt x="0" y="36004"/>
                  </a:lnTo>
                  <a:lnTo>
                    <a:pt x="0" y="198005"/>
                  </a:lnTo>
                  <a:lnTo>
                    <a:pt x="562" y="218813"/>
                  </a:lnTo>
                  <a:lnTo>
                    <a:pt x="4500" y="229498"/>
                  </a:lnTo>
                  <a:lnTo>
                    <a:pt x="15189" y="233435"/>
                  </a:lnTo>
                  <a:lnTo>
                    <a:pt x="36004" y="233997"/>
                  </a:lnTo>
                  <a:lnTo>
                    <a:pt x="1006055" y="233997"/>
                  </a:lnTo>
                  <a:lnTo>
                    <a:pt x="1026871" y="233435"/>
                  </a:lnTo>
                  <a:lnTo>
                    <a:pt x="1037559" y="229498"/>
                  </a:lnTo>
                  <a:lnTo>
                    <a:pt x="1041497" y="218813"/>
                  </a:lnTo>
                  <a:lnTo>
                    <a:pt x="1042060" y="198005"/>
                  </a:lnTo>
                  <a:lnTo>
                    <a:pt x="1042060" y="36004"/>
                  </a:lnTo>
                  <a:lnTo>
                    <a:pt x="1041497" y="15189"/>
                  </a:lnTo>
                  <a:lnTo>
                    <a:pt x="1037559" y="4500"/>
                  </a:lnTo>
                  <a:lnTo>
                    <a:pt x="1026871" y="562"/>
                  </a:lnTo>
                  <a:lnTo>
                    <a:pt x="1006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" name="Textbox 1424"/>
            <p:cNvSpPr txBox="1"/>
            <p:nvPr/>
          </p:nvSpPr>
          <p:spPr>
            <a:xfrm>
              <a:off x="285254" y="1918474"/>
              <a:ext cx="1120140" cy="3111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133985">
                <a:spcBef>
                  <a:spcPts val="355"/>
                </a:spcBef>
                <a:spcAft>
                  <a:spcPts val="0"/>
                </a:spcAft>
              </a:pPr>
              <a:r>
                <a:rPr lang="ru-RU" sz="1200" spc="-90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№</a:t>
              </a:r>
              <a:r>
                <a:rPr lang="ru-RU" sz="1200" spc="5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 </a:t>
              </a:r>
              <a:r>
                <a:rPr lang="ru-RU" sz="1200" spc="-90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10</a:t>
              </a:r>
              <a:r>
                <a:rPr lang="ru-RU" sz="1200" spc="5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 </a:t>
              </a:r>
              <a:r>
                <a:rPr lang="ru-RU" sz="1200" spc="-90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(выход)</a:t>
              </a:r>
              <a:endParaRPr lang="ru-RU" sz="110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16" name="Textbox 1425"/>
            <p:cNvSpPr txBox="1"/>
            <p:nvPr/>
          </p:nvSpPr>
          <p:spPr>
            <a:xfrm>
              <a:off x="285254" y="1410474"/>
              <a:ext cx="1120140" cy="3111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362585">
                <a:spcBef>
                  <a:spcPts val="355"/>
                </a:spcBef>
                <a:spcAft>
                  <a:spcPts val="0"/>
                </a:spcAft>
              </a:pPr>
              <a:r>
                <a:rPr lang="ru-RU" sz="1200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№</a:t>
              </a:r>
              <a:r>
                <a:rPr lang="ru-RU" sz="1200" spc="-35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 </a:t>
              </a:r>
              <a:r>
                <a:rPr lang="ru-RU" sz="1200" spc="-50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1</a:t>
              </a:r>
              <a:endParaRPr lang="ru-RU" sz="110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  <p:sp>
          <p:nvSpPr>
            <p:cNvPr id="17" name="Textbox 1426"/>
            <p:cNvSpPr txBox="1"/>
            <p:nvPr/>
          </p:nvSpPr>
          <p:spPr>
            <a:xfrm>
              <a:off x="285254" y="902474"/>
              <a:ext cx="1120140" cy="31115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marL="153670">
                <a:spcBef>
                  <a:spcPts val="435"/>
                </a:spcBef>
                <a:spcAft>
                  <a:spcPts val="0"/>
                </a:spcAft>
              </a:pPr>
              <a:r>
                <a:rPr lang="ru-RU" sz="1200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№</a:t>
              </a:r>
              <a:r>
                <a:rPr lang="ru-RU" sz="1200" spc="-5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 </a:t>
              </a:r>
              <a:r>
                <a:rPr lang="ru-RU" sz="1200">
                  <a:solidFill>
                    <a:srgbClr val="231F20"/>
                  </a:solidFill>
                  <a:effectLst/>
                  <a:latin typeface="Calibri" panose="020F0502020204030204" pitchFamily="34" charset="0"/>
                  <a:ea typeface="Cambria" panose="02040503050406030204" pitchFamily="18" charset="0"/>
                  <a:cs typeface="Cambria" panose="02040503050406030204" pitchFamily="18" charset="0"/>
                </a:rPr>
                <a:t>1</a:t>
              </a:r>
              <a:r>
                <a:rPr lang="ru-RU" sz="120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2</a:t>
              </a:r>
              <a:r>
                <a:rPr lang="ru-RU" sz="1200" spc="-3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 </a:t>
              </a:r>
              <a:r>
                <a:rPr lang="ru-RU" sz="1200" spc="-10">
                  <a:solidFill>
                    <a:srgbClr val="231F20"/>
                  </a:solidFill>
                  <a:effectLst/>
                  <a:latin typeface="Times New Roman" panose="02020603050405020304" pitchFamily="18" charset="0"/>
                  <a:ea typeface="Cambria" panose="02040503050406030204" pitchFamily="18" charset="0"/>
                  <a:cs typeface="Cambria" panose="02040503050406030204" pitchFamily="18" charset="0"/>
                </a:rPr>
                <a:t>(старт)</a:t>
              </a:r>
              <a:endParaRPr lang="ru-RU" sz="1100">
                <a:effectLst/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461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2" y="698739"/>
            <a:ext cx="4497082" cy="55291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8036" y="698739"/>
            <a:ext cx="4428562" cy="552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49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Соберите фигуру, показанную на рисунке.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8850" y="2285999"/>
            <a:ext cx="9739184" cy="553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2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Соберите фигуру, показанную на рисунке.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2" y="1854926"/>
            <a:ext cx="6596742" cy="5538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84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Постройте такую же фигуру, как на рисунке.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069" y="1201782"/>
            <a:ext cx="6788118" cy="540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8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/>
              <a:t>Постройте такую же фигуру, как на рисунке.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0979" y="1097280"/>
            <a:ext cx="6568438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0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Постройте такую же фигуру, как на рисунке.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320" t="18382" r="-281" b="37402"/>
          <a:stretch/>
        </p:blipFill>
        <p:spPr>
          <a:xfrm>
            <a:off x="2157546" y="1750425"/>
            <a:ext cx="8739052" cy="399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7028" y="982132"/>
            <a:ext cx="5279569" cy="4582645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Постройте фигуру, состоящую из нескольких уровней.</a:t>
            </a:r>
            <a:br>
              <a:rPr lang="ru-RU" sz="3100" b="1" dirty="0"/>
            </a:br>
            <a:r>
              <a:rPr lang="ru-RU" sz="3100" b="1" dirty="0"/>
              <a:t> </a:t>
            </a:r>
            <a:br>
              <a:rPr lang="ru-RU" sz="3100" b="1" dirty="0"/>
            </a:br>
            <a:r>
              <a:rPr lang="ru-RU" sz="3100" b="1" dirty="0"/>
              <a:t>Все кубики, которые участвуют в формировании траектории движения шарика, должны быть использованы несколько раз (внутренняя и внешняя поверхности).</a:t>
            </a:r>
            <a:br>
              <a:rPr lang="ru-RU" sz="3100" b="1" dirty="0"/>
            </a:b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8275" y="1073836"/>
            <a:ext cx="4963886" cy="439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7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5236027" cy="4412828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Постройте фигуру, состоящую из нескольких уровней.</a:t>
            </a:r>
            <a:br>
              <a:rPr lang="ru-RU" sz="3100" b="1" dirty="0"/>
            </a:br>
            <a:r>
              <a:rPr lang="ru-RU" sz="3100" b="1" dirty="0"/>
              <a:t> </a:t>
            </a:r>
            <a:br>
              <a:rPr lang="ru-RU" sz="3100" b="1" dirty="0"/>
            </a:br>
            <a:r>
              <a:rPr lang="ru-RU" sz="3100" b="1" dirty="0"/>
              <a:t>Хотя бы один кубик № 3 должен быть использован трижды / </a:t>
            </a:r>
            <a:r>
              <a:rPr lang="ru-RU" sz="3100" b="1" dirty="0" err="1"/>
              <a:t>многоразово</a:t>
            </a:r>
            <a:r>
              <a:rPr lang="ru-RU" sz="3100" b="1" dirty="0"/>
              <a:t> (желоб – тоннель – под желобом</a:t>
            </a:r>
            <a:r>
              <a:rPr lang="ru-RU" b="1" dirty="0"/>
              <a:t>).</a:t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560" t="18567" r="10548" b="30785"/>
          <a:stretch/>
        </p:blipFill>
        <p:spPr>
          <a:xfrm>
            <a:off x="7027818" y="2476620"/>
            <a:ext cx="3775164" cy="327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3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70</TotalTime>
  <Words>87</Words>
  <Application>Microsoft Office PowerPoint</Application>
  <PresentationFormat>Широкоэкранный</PresentationFormat>
  <Paragraphs>15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</vt:lpstr>
      <vt:lpstr>Garamond</vt:lpstr>
      <vt:lpstr>Times New Roman</vt:lpstr>
      <vt:lpstr>Натуральные материалы</vt:lpstr>
      <vt:lpstr>Куборо</vt:lpstr>
      <vt:lpstr>Презентация PowerPoint</vt:lpstr>
      <vt:lpstr>Соберите фигуру, показанную на рисунке. </vt:lpstr>
      <vt:lpstr>Соберите фигуру, показанную на рисунке. </vt:lpstr>
      <vt:lpstr>Постройте такую же фигуру, как на рисунке. </vt:lpstr>
      <vt:lpstr>Постройте такую же фигуру, как на рисунке. </vt:lpstr>
      <vt:lpstr>Постройте такую же фигуру, как на рисунке. </vt:lpstr>
      <vt:lpstr>Постройте фигуру, состоящую из нескольких уровней.   Все кубики, которые участвуют в формировании траектории движения шарика, должны быть использованы несколько раз (внутренняя и внешняя поверхности). </vt:lpstr>
      <vt:lpstr>Постройте фигуру, состоящую из нескольких уровней.   Хотя бы один кубик № 3 должен быть использован трижды / многоразово (желоб – тоннель – под желобом). </vt:lpstr>
      <vt:lpstr>Достройте фигуру. </vt:lpstr>
      <vt:lpstr>Соберите комбинацию кубиков, изображенную на рисунке.   Соедините стартовый кубик № 12 и финишный кубик № 10 в одну дорожку.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Куборо</dc:title>
  <dc:creator>User</dc:creator>
  <cp:lastModifiedBy>User</cp:lastModifiedBy>
  <cp:revision>7</cp:revision>
  <dcterms:created xsi:type="dcterms:W3CDTF">2023-11-30T05:09:46Z</dcterms:created>
  <dcterms:modified xsi:type="dcterms:W3CDTF">2026-04-08T05:13:16Z</dcterms:modified>
</cp:coreProperties>
</file>