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tags/tag8.xml" ContentType="application/vnd.openxmlformats-officedocument.presentationml.tags+xml"/>
  <Override PartName="/ppt/notesSlides/notesSlide4.xml" ContentType="application/vnd.openxmlformats-officedocument.presentationml.notesSlide+xml"/>
  <Override PartName="/ppt/tags/tag9.xml" ContentType="application/vnd.openxmlformats-officedocument.presentationml.tags+xml"/>
  <Override PartName="/ppt/notesSlides/notesSlide5.xml" ContentType="application/vnd.openxmlformats-officedocument.presentationml.notesSlide+xml"/>
  <Override PartName="/ppt/tags/tag10.xml" ContentType="application/vnd.openxmlformats-officedocument.presentationml.tags+xml"/>
  <Override PartName="/ppt/notesSlides/notesSlide6.xml" ContentType="application/vnd.openxmlformats-officedocument.presentationml.notesSlide+xml"/>
  <Override PartName="/ppt/tags/tag11.xml" ContentType="application/vnd.openxmlformats-officedocument.presentationml.tags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notesSlides/notesSlide8.xml" ContentType="application/vnd.openxmlformats-officedocument.presentationml.notesSlide+xml"/>
  <Override PartName="/ppt/tags/tag13.xml" ContentType="application/vnd.openxmlformats-officedocument.presentationml.tags+xml"/>
  <Override PartName="/ppt/notesSlides/notesSlide9.xml" ContentType="application/vnd.openxmlformats-officedocument.presentationml.notesSlide+xml"/>
  <Override PartName="/ppt/tags/tag14.xml" ContentType="application/vnd.openxmlformats-officedocument.presentationml.tags+xml"/>
  <Override PartName="/ppt/notesSlides/notesSlide10.xml" ContentType="application/vnd.openxmlformats-officedocument.presentationml.notesSlide+xml"/>
  <Override PartName="/ppt/tags/tag15.xml" ContentType="application/vnd.openxmlformats-officedocument.presentationml.tags+xml"/>
  <Override PartName="/ppt/notesSlides/notesSlide11.xml" ContentType="application/vnd.openxmlformats-officedocument.presentationml.notesSlide+xml"/>
  <Override PartName="/ppt/tags/tag16.xml" ContentType="application/vnd.openxmlformats-officedocument.presentationml.tags+xml"/>
  <Override PartName="/ppt/notesSlides/notesSlide12.xml" ContentType="application/vnd.openxmlformats-officedocument.presentationml.notesSlide+xml"/>
  <Override PartName="/ppt/tags/tag17.xml" ContentType="application/vnd.openxmlformats-officedocument.presentationml.tags+xml"/>
  <Override PartName="/ppt/notesSlides/notesSlide13.xml" ContentType="application/vnd.openxmlformats-officedocument.presentationml.notesSlide+xml"/>
  <Override PartName="/ppt/tags/tag18.xml" ContentType="application/vnd.openxmlformats-officedocument.presentationml.tags+xml"/>
  <Override PartName="/ppt/notesSlides/notesSlide14.xml" ContentType="application/vnd.openxmlformats-officedocument.presentationml.notesSlide+xml"/>
  <Override PartName="/ppt/tags/tag19.xml" ContentType="application/vnd.openxmlformats-officedocument.presentationml.tags+xml"/>
  <Override PartName="/ppt/notesSlides/notesSlide15.xml" ContentType="application/vnd.openxmlformats-officedocument.presentationml.notesSlide+xml"/>
  <Override PartName="/ppt/tags/tag20.xml" ContentType="application/vnd.openxmlformats-officedocument.presentationml.tags+xml"/>
  <Override PartName="/ppt/notesSlides/notesSlide16.xml" ContentType="application/vnd.openxmlformats-officedocument.presentationml.notesSlide+xml"/>
  <Override PartName="/ppt/tags/tag21.xml" ContentType="application/vnd.openxmlformats-officedocument.presentationml.tags+xml"/>
  <Override PartName="/ppt/notesSlides/notesSlide17.xml" ContentType="application/vnd.openxmlformats-officedocument.presentationml.notesSlide+xml"/>
  <Override PartName="/ppt/tags/tag22.xml" ContentType="application/vnd.openxmlformats-officedocument.presentationml.tags+xml"/>
  <Override PartName="/ppt/notesSlides/notesSlide18.xml" ContentType="application/vnd.openxmlformats-officedocument.presentationml.notesSlide+xml"/>
  <Override PartName="/ppt/tags/tag23.xml" ContentType="application/vnd.openxmlformats-officedocument.presentationml.tags+xml"/>
  <Override PartName="/ppt/notesSlides/notesSlide19.xml" ContentType="application/vnd.openxmlformats-officedocument.presentationml.notesSlide+xml"/>
  <Override PartName="/ppt/tags/tag24.xml" ContentType="application/vnd.openxmlformats-officedocument.presentationml.tags+xml"/>
  <Override PartName="/ppt/notesSlides/notesSlide20.xml" ContentType="application/vnd.openxmlformats-officedocument.presentationml.notesSlide+xml"/>
  <Override PartName="/ppt/tags/tag25.xml" ContentType="application/vnd.openxmlformats-officedocument.presentationml.tags+xml"/>
  <Override PartName="/ppt/notesSlides/notesSlide21.xml" ContentType="application/vnd.openxmlformats-officedocument.presentationml.notesSlide+xml"/>
  <Override PartName="/ppt/tags/tag26.xml" ContentType="application/vnd.openxmlformats-officedocument.presentationml.tags+xml"/>
  <Override PartName="/ppt/notesSlides/notesSlide22.xml" ContentType="application/vnd.openxmlformats-officedocument.presentationml.notesSlide+xml"/>
  <Override PartName="/ppt/tags/tag27.xml" ContentType="application/vnd.openxmlformats-officedocument.presentationml.tags+xml"/>
  <Override PartName="/ppt/notesSlides/notesSlide23.xml" ContentType="application/vnd.openxmlformats-officedocument.presentationml.notesSlide+xml"/>
  <Override PartName="/ppt/tags/tag28.xml" ContentType="application/vnd.openxmlformats-officedocument.presentationml.tags+xml"/>
  <Override PartName="/ppt/notesSlides/notesSlide24.xml" ContentType="application/vnd.openxmlformats-officedocument.presentationml.notesSlide+xml"/>
  <Override PartName="/ppt/tags/tag29.xml" ContentType="application/vnd.openxmlformats-officedocument.presentationml.tags+xml"/>
  <Override PartName="/ppt/notesSlides/notesSlide25.xml" ContentType="application/vnd.openxmlformats-officedocument.presentationml.notesSlide+xml"/>
  <Override PartName="/ppt/tags/tag30.xml" ContentType="application/vnd.openxmlformats-officedocument.presentationml.tags+xml"/>
  <Override PartName="/ppt/notesSlides/notesSlide26.xml" ContentType="application/vnd.openxmlformats-officedocument.presentationml.notesSlide+xml"/>
  <Override PartName="/ppt/tags/tag31.xml" ContentType="application/vnd.openxmlformats-officedocument.presentationml.tags+xml"/>
  <Override PartName="/ppt/notesSlides/notesSlide27.xml" ContentType="application/vnd.openxmlformats-officedocument.presentationml.notesSlide+xml"/>
  <Override PartName="/ppt/tags/tag32.xml" ContentType="application/vnd.openxmlformats-officedocument.presentationml.tags+xml"/>
  <Override PartName="/ppt/notesSlides/notesSlide28.xml" ContentType="application/vnd.openxmlformats-officedocument.presentationml.notesSlide+xml"/>
  <Override PartName="/ppt/tags/tag33.xml" ContentType="application/vnd.openxmlformats-officedocument.presentationml.tags+xml"/>
  <Override PartName="/ppt/notesSlides/notesSlide29.xml" ContentType="application/vnd.openxmlformats-officedocument.presentationml.notesSlide+xml"/>
  <Override PartName="/ppt/tags/tag34.xml" ContentType="application/vnd.openxmlformats-officedocument.presentationml.tags+xml"/>
  <Override PartName="/ppt/notesSlides/notesSlide30.xml" ContentType="application/vnd.openxmlformats-officedocument.presentationml.notesSlide+xml"/>
  <Override PartName="/ppt/tags/tag35.xml" ContentType="application/vnd.openxmlformats-officedocument.presentationml.tags+xml"/>
  <Override PartName="/ppt/notesSlides/notesSlide31.xml" ContentType="application/vnd.openxmlformats-officedocument.presentationml.notesSlide+xml"/>
  <Override PartName="/ppt/tags/tag36.xml" ContentType="application/vnd.openxmlformats-officedocument.presentationml.tags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2" r:id="rId1"/>
  </p:sldMasterIdLst>
  <p:notesMasterIdLst>
    <p:notesMasterId r:id="rId34"/>
  </p:notes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4" r:id="rId9"/>
    <p:sldId id="262" r:id="rId10"/>
    <p:sldId id="265" r:id="rId11"/>
    <p:sldId id="299" r:id="rId12"/>
    <p:sldId id="298" r:id="rId13"/>
    <p:sldId id="269" r:id="rId14"/>
    <p:sldId id="270" r:id="rId15"/>
    <p:sldId id="266" r:id="rId16"/>
    <p:sldId id="271" r:id="rId17"/>
    <p:sldId id="267" r:id="rId18"/>
    <p:sldId id="272" r:id="rId19"/>
    <p:sldId id="268" r:id="rId20"/>
    <p:sldId id="273" r:id="rId21"/>
    <p:sldId id="300" r:id="rId22"/>
    <p:sldId id="301" r:id="rId23"/>
    <p:sldId id="277" r:id="rId24"/>
    <p:sldId id="278" r:id="rId25"/>
    <p:sldId id="276" r:id="rId26"/>
    <p:sldId id="279" r:id="rId27"/>
    <p:sldId id="275" r:id="rId28"/>
    <p:sldId id="280" r:id="rId29"/>
    <p:sldId id="274" r:id="rId30"/>
    <p:sldId id="281" r:id="rId31"/>
    <p:sldId id="302" r:id="rId32"/>
    <p:sldId id="303" r:id="rId33"/>
  </p:sldIdLst>
  <p:sldSz cx="12192000" cy="6858000"/>
  <p:notesSz cx="6858000" cy="9144000"/>
  <p:custDataLst>
    <p:tags r:id="rId35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5190"/>
    <a:srgbClr val="3864B2"/>
    <a:srgbClr val="0F36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07" autoAdjust="0"/>
    <p:restoredTop sz="96323" autoAdjust="0"/>
  </p:normalViewPr>
  <p:slideViewPr>
    <p:cSldViewPr snapToGrid="0">
      <p:cViewPr>
        <p:scale>
          <a:sx n="108" d="100"/>
          <a:sy n="108" d="100"/>
        </p:scale>
        <p:origin x="-78" y="-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E405C8-7EFE-4B15-807D-7765AE454758}" type="datetimeFigureOut">
              <a:rPr lang="ru-RU" smtClean="0"/>
              <a:t>пт 17.03.23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80661A-DBC5-460F-8DD8-4E346A31B1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4558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36700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71293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75941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71293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71481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17209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51870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84714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69856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758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15068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23611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44843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150680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44843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760273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810615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273154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390661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059906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350865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71569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29562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324898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715695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32489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54004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41939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353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13045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82118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75941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пт 17.03.23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84369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пт 17.03.23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38914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пт 17.03.23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51590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пт 17.03.23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21750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пт 17.03.23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  <p:sp>
        <p:nvSpPr>
          <p:cNvPr id="6" name="Управляющая кнопка: настраиваемая 5">
            <a:hlinkClick r:id="" action="ppaction://hlinkshowjump?jump=nextslide" highlightClick="1"/>
          </p:cNvPr>
          <p:cNvSpPr/>
          <p:nvPr userDrawn="1"/>
        </p:nvSpPr>
        <p:spPr>
          <a:xfrm>
            <a:off x="4160939" y="2952925"/>
            <a:ext cx="2910980" cy="101506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b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4926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пт 17.03.23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602490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пт 17.03.23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9818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пт 17.03.23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3291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пт 17.03.23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26727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пт 17.03.23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772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пт 17.03.23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9623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пт 17.03.23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42041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пт 17.03.23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0201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75DBFB-DE8D-4744-928A-4B216267F296}" type="datetimeFigureOut">
              <a:rPr lang="ru-RU" smtClean="0"/>
              <a:t>пт 17.03.23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3450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725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5.xml"/><Relationship Id="rId6" Type="http://schemas.openxmlformats.org/officeDocument/2006/relationships/slide" Target="slide10.xml"/><Relationship Id="rId5" Type="http://schemas.openxmlformats.org/officeDocument/2006/relationships/image" Target="../media/image2.png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6.xml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7.xml"/><Relationship Id="rId5" Type="http://schemas.openxmlformats.org/officeDocument/2006/relationships/slide" Target="slide14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8.xml"/><Relationship Id="rId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9.xml"/><Relationship Id="rId5" Type="http://schemas.openxmlformats.org/officeDocument/2006/relationships/slide" Target="slide16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0.xml"/><Relationship Id="rId4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1.xml"/><Relationship Id="rId5" Type="http://schemas.openxmlformats.org/officeDocument/2006/relationships/slide" Target="slide18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2.xml"/><Relationship Id="rId4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3.xml"/><Relationship Id="rId5" Type="http://schemas.openxmlformats.org/officeDocument/2006/relationships/slide" Target="slide20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21.xml"/><Relationship Id="rId18" Type="http://schemas.openxmlformats.org/officeDocument/2006/relationships/slide" Target="slide31.xml"/><Relationship Id="rId3" Type="http://schemas.openxmlformats.org/officeDocument/2006/relationships/notesSlide" Target="../notesSlides/notesSlide2.xml"/><Relationship Id="rId7" Type="http://schemas.openxmlformats.org/officeDocument/2006/relationships/slide" Target="slide9.xml"/><Relationship Id="rId12" Type="http://schemas.openxmlformats.org/officeDocument/2006/relationships/slide" Target="slide19.xml"/><Relationship Id="rId17" Type="http://schemas.openxmlformats.org/officeDocument/2006/relationships/slide" Target="slide29.xml"/><Relationship Id="rId2" Type="http://schemas.openxmlformats.org/officeDocument/2006/relationships/slideLayout" Target="../slideLayouts/slideLayout2.xml"/><Relationship Id="rId16" Type="http://schemas.openxmlformats.org/officeDocument/2006/relationships/slide" Target="slide27.xml"/><Relationship Id="rId1" Type="http://schemas.openxmlformats.org/officeDocument/2006/relationships/tags" Target="../tags/tag6.xml"/><Relationship Id="rId6" Type="http://schemas.openxmlformats.org/officeDocument/2006/relationships/slide" Target="slide7.xml"/><Relationship Id="rId11" Type="http://schemas.openxmlformats.org/officeDocument/2006/relationships/slide" Target="slide17.xml"/><Relationship Id="rId5" Type="http://schemas.openxmlformats.org/officeDocument/2006/relationships/slide" Target="slide5.xml"/><Relationship Id="rId15" Type="http://schemas.openxmlformats.org/officeDocument/2006/relationships/slide" Target="slide25.xml"/><Relationship Id="rId10" Type="http://schemas.openxmlformats.org/officeDocument/2006/relationships/slide" Target="slide15.xml"/><Relationship Id="rId4" Type="http://schemas.openxmlformats.org/officeDocument/2006/relationships/slide" Target="slide3.xml"/><Relationship Id="rId9" Type="http://schemas.openxmlformats.org/officeDocument/2006/relationships/slide" Target="slide13.xml"/><Relationship Id="rId14" Type="http://schemas.openxmlformats.org/officeDocument/2006/relationships/slide" Target="slide2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4.xml"/><Relationship Id="rId4" Type="http://schemas.openxmlformats.org/officeDocument/2006/relationships/slide" Target="slide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5.xml"/><Relationship Id="rId6" Type="http://schemas.openxmlformats.org/officeDocument/2006/relationships/slide" Target="slide20.xml"/><Relationship Id="rId5" Type="http://schemas.openxmlformats.org/officeDocument/2006/relationships/image" Target="../media/image2.png"/><Relationship Id="rId4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6.xml"/><Relationship Id="rId4" Type="http://schemas.openxmlformats.org/officeDocument/2006/relationships/slide" Target="slide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7.xml"/><Relationship Id="rId5" Type="http://schemas.openxmlformats.org/officeDocument/2006/relationships/slide" Target="slide24.xml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8.xml"/><Relationship Id="rId4" Type="http://schemas.openxmlformats.org/officeDocument/2006/relationships/slide" Target="slide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9.xml"/><Relationship Id="rId5" Type="http://schemas.openxmlformats.org/officeDocument/2006/relationships/slide" Target="slide26.xml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0.xml"/><Relationship Id="rId4" Type="http://schemas.openxmlformats.org/officeDocument/2006/relationships/slide" Target="slide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1.xml"/><Relationship Id="rId5" Type="http://schemas.openxmlformats.org/officeDocument/2006/relationships/slide" Target="slide28.xml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2.xml"/><Relationship Id="rId4" Type="http://schemas.openxmlformats.org/officeDocument/2006/relationships/slide" Target="slide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3.xml"/><Relationship Id="rId5" Type="http://schemas.openxmlformats.org/officeDocument/2006/relationships/slide" Target="slide30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7.xml"/><Relationship Id="rId5" Type="http://schemas.openxmlformats.org/officeDocument/2006/relationships/image" Target="../media/image2.png"/><Relationship Id="rId4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4.xml"/><Relationship Id="rId4" Type="http://schemas.openxmlformats.org/officeDocument/2006/relationships/slide" Target="slide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5.xml"/><Relationship Id="rId6" Type="http://schemas.openxmlformats.org/officeDocument/2006/relationships/slide" Target="slide30.xml"/><Relationship Id="rId5" Type="http://schemas.openxmlformats.org/officeDocument/2006/relationships/image" Target="../media/image2.png"/><Relationship Id="rId4" Type="http://schemas.openxmlformats.org/officeDocument/2006/relationships/slide" Target="slide3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6.xml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8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9.xml"/><Relationship Id="rId5" Type="http://schemas.openxmlformats.org/officeDocument/2006/relationships/slide" Target="slide6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0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1.xml"/><Relationship Id="rId5" Type="http://schemas.openxmlformats.org/officeDocument/2006/relationships/slide" Target="slide8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2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.xml"/><Relationship Id="rId5" Type="http://schemas.openxmlformats.org/officeDocument/2006/relationships/slide" Target="slide10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89000"/>
              </a:schemeClr>
            </a:gs>
            <a:gs pos="22000">
              <a:schemeClr val="accent5">
                <a:lumMod val="89000"/>
              </a:schemeClr>
            </a:gs>
            <a:gs pos="62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2480" y="1778159"/>
            <a:ext cx="5972175" cy="2971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9759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</a:t>
            </a:r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b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600" b="1" dirty="0">
                <a:solidFill>
                  <a:srgbClr val="FFFF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массивное железно-никелевое  ядро</a:t>
            </a:r>
            <a:endParaRPr lang="ru-RU" sz="3600" b="1" cap="none" dirty="0">
              <a:solidFill>
                <a:srgbClr val="FFFF00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9788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6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689354" y="1381570"/>
            <a:ext cx="10814538" cy="28161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Меркурий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Вопрос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за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 б</a:t>
            </a:r>
          </a:p>
          <a:p>
            <a:pPr algn="ctr"/>
            <a:endParaRPr lang="ru-RU" sz="3500" dirty="0" smtClean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ru-RU" sz="3500" dirty="0" smtClean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ru-RU" sz="3600" b="1" dirty="0">
                <a:solidFill>
                  <a:srgbClr val="FFFF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Каков угол наклона оси вращения Меркурия по отношению к его орбите? </a:t>
            </a:r>
            <a:endParaRPr lang="ru-RU" sz="3500" b="1" dirty="0">
              <a:solidFill>
                <a:srgbClr val="FFFF00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75787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action="ppaction://hlinksldjump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</a:t>
            </a:r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b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600" b="1" dirty="0">
                <a:solidFill>
                  <a:srgbClr val="FFFF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перпендикулярен = 90</a:t>
            </a:r>
            <a:r>
              <a:rPr lang="ru-RU" sz="3600" b="1" baseline="30000" dirty="0">
                <a:solidFill>
                  <a:srgbClr val="FFFF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0</a:t>
            </a:r>
            <a:endParaRPr lang="ru-RU" sz="3600" b="1" cap="none" dirty="0">
              <a:solidFill>
                <a:srgbClr val="FFFF00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48019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1389185" y="1355193"/>
            <a:ext cx="9671539" cy="28161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Венера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 б</a:t>
            </a:r>
          </a:p>
          <a:p>
            <a:pPr algn="ctr"/>
            <a:endParaRPr lang="ru-RU" sz="3500" dirty="0" smtClean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ru-RU" sz="3600" b="1" dirty="0">
                <a:solidFill>
                  <a:srgbClr val="FFFF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Во сколько раз давление на Венере больше земного? </a:t>
            </a:r>
            <a:endParaRPr lang="ru-RU" sz="3500" b="1" dirty="0">
              <a:solidFill>
                <a:srgbClr val="FFFF00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1074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</a:t>
            </a:r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b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4000" b="1" dirty="0">
                <a:solidFill>
                  <a:srgbClr val="FFFF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В 90 раз больше</a:t>
            </a:r>
            <a:endParaRPr lang="ru-RU" sz="4000" b="1" cap="none" dirty="0">
              <a:solidFill>
                <a:srgbClr val="FFFF00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24894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1106988" y="1240762"/>
            <a:ext cx="9979269" cy="28161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Венера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 б</a:t>
            </a:r>
          </a:p>
          <a:p>
            <a:pPr algn="ctr"/>
            <a:endParaRPr lang="ru-RU" sz="3500" dirty="0" smtClean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ru-RU" sz="3600" b="1" dirty="0">
                <a:solidFill>
                  <a:srgbClr val="FFFF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Как вращается Венера относительно свое оси? </a:t>
            </a:r>
            <a:endParaRPr lang="ru-RU" sz="3500" b="1" dirty="0">
              <a:solidFill>
                <a:srgbClr val="FFFF00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70890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</a:t>
            </a:r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b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600" b="1" dirty="0">
                <a:solidFill>
                  <a:srgbClr val="FFFF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по ходу часовой стрелки</a:t>
            </a:r>
            <a:endParaRPr lang="ru-RU" sz="3600" b="1" cap="none" dirty="0">
              <a:solidFill>
                <a:srgbClr val="FFFF00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37581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984738" y="1416739"/>
            <a:ext cx="9864969" cy="28161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Венера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 б</a:t>
            </a:r>
          </a:p>
          <a:p>
            <a:pPr algn="ctr"/>
            <a:endParaRPr lang="ru-RU" sz="3500" dirty="0" smtClean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ru-RU" sz="3600" b="1" dirty="0">
                <a:solidFill>
                  <a:srgbClr val="FFFF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Назовите два газа, которые преобладают в атмосфере планеты</a:t>
            </a:r>
            <a:endParaRPr lang="ru-RU" sz="3500" b="1" dirty="0">
              <a:solidFill>
                <a:srgbClr val="FFFF00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05295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</a:t>
            </a:r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b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600" b="1" dirty="0">
                <a:solidFill>
                  <a:srgbClr val="FFFF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Углекислый газ и азот</a:t>
            </a:r>
            <a:endParaRPr lang="ru-RU" sz="3600" b="1" cap="none" dirty="0">
              <a:solidFill>
                <a:srgbClr val="FFFF00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28340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922350" y="1680508"/>
            <a:ext cx="10348546" cy="28161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Венера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 б</a:t>
            </a:r>
          </a:p>
          <a:p>
            <a:pPr algn="ctr"/>
            <a:endParaRPr lang="ru-RU" sz="3500" dirty="0" smtClean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ru-RU" sz="3600" b="1" dirty="0" smtClean="0">
                <a:solidFill>
                  <a:srgbClr val="FFFF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Наличие чего объясняет </a:t>
            </a:r>
            <a:r>
              <a:rPr lang="ru-RU" sz="3600" b="1" dirty="0">
                <a:solidFill>
                  <a:srgbClr val="FFFF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тот факт, что Венера самая горячая планета? </a:t>
            </a:r>
            <a:endParaRPr lang="ru-RU" sz="3500" b="1" dirty="0">
              <a:solidFill>
                <a:srgbClr val="FFFF00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6371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D5190"/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1257038"/>
              </p:ext>
            </p:extLst>
          </p:nvPr>
        </p:nvGraphicFramePr>
        <p:xfrm>
          <a:off x="764932" y="1362808"/>
          <a:ext cx="10670932" cy="3253152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310431"/>
                <a:gridCol w="1493643"/>
                <a:gridCol w="1472101"/>
                <a:gridCol w="1436195"/>
                <a:gridCol w="1479281"/>
                <a:gridCol w="1479281"/>
              </a:tblGrid>
              <a:tr h="1084384">
                <a:tc>
                  <a:txBody>
                    <a:bodyPr/>
                    <a:lstStyle/>
                    <a:p>
                      <a:pPr algn="ctr"/>
                      <a:r>
                        <a:rPr lang="ru-RU" sz="2500" b="0" cap="none" spc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Меркурий</a:t>
                      </a:r>
                      <a:endParaRPr lang="ru-RU" sz="2500" b="0" cap="none" spc="0" dirty="0">
                        <a:ln w="0"/>
                        <a:solidFill>
                          <a:schemeClr val="bg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u="none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4" action="ppaction://hlinksldjump"/>
                        </a:rPr>
                        <a:t>10</a:t>
                      </a:r>
                      <a:endParaRPr lang="ru-RU" sz="3500" u="none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5" action="ppaction://hlinksldjump"/>
                        </a:rPr>
                        <a:t>20</a:t>
                      </a:r>
                      <a:endParaRPr lang="ru-RU" sz="35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6" action="ppaction://hlinksldjump"/>
                        </a:rPr>
                        <a:t>30</a:t>
                      </a:r>
                      <a:endParaRPr lang="ru-RU" sz="35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7" action="ppaction://hlinksldjump"/>
                        </a:rPr>
                        <a:t>40</a:t>
                      </a:r>
                      <a:endParaRPr lang="ru-RU" sz="35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8" action="ppaction://hlinksldjump"/>
                        </a:rPr>
                        <a:t>50</a:t>
                      </a:r>
                      <a:endParaRPr lang="ru-RU" sz="35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</a:tr>
              <a:tr h="1084384">
                <a:tc>
                  <a:txBody>
                    <a:bodyPr/>
                    <a:lstStyle/>
                    <a:p>
                      <a:pPr algn="ctr"/>
                      <a:r>
                        <a:rPr lang="ru-RU" sz="2500" b="0" cap="none" spc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Венера</a:t>
                      </a:r>
                      <a:endParaRPr lang="ru-RU" sz="2500" b="0" cap="none" spc="0" dirty="0">
                        <a:ln w="0"/>
                        <a:solidFill>
                          <a:schemeClr val="bg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9" action="ppaction://hlinksldjump"/>
                        </a:rPr>
                        <a:t>10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0" action="ppaction://hlinksldjump"/>
                        </a:rPr>
                        <a:t>20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1" action="ppaction://hlinksldjump"/>
                        </a:rPr>
                        <a:t>30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2" action="ppaction://hlinksldjump"/>
                        </a:rPr>
                        <a:t>40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3" action="ppaction://hlinksldjump"/>
                        </a:rPr>
                        <a:t>50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</a:tr>
              <a:tr h="1084384">
                <a:tc>
                  <a:txBody>
                    <a:bodyPr/>
                    <a:lstStyle/>
                    <a:p>
                      <a:pPr algn="ctr"/>
                      <a:r>
                        <a:rPr lang="ru-RU" sz="2500" b="0" cap="none" spc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Марс</a:t>
                      </a:r>
                      <a:endParaRPr lang="ru-RU" sz="2500" b="0" cap="none" spc="0" dirty="0">
                        <a:ln w="0"/>
                        <a:solidFill>
                          <a:schemeClr val="bg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4" action="ppaction://hlinksldjump"/>
                        </a:rPr>
                        <a:t>10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5" action="ppaction://hlinksldjump"/>
                        </a:rPr>
                        <a:t>20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6" action="ppaction://hlinksldjump"/>
                        </a:rPr>
                        <a:t>30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7" action="ppaction://hlinksldjump"/>
                        </a:rPr>
                        <a:t>40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8" action="ppaction://hlinksldjump"/>
                        </a:rPr>
                        <a:t>50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326491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</a:t>
            </a:r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b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600" b="1" dirty="0">
                <a:solidFill>
                  <a:srgbClr val="FFFF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слой облаков толщиной 15 м</a:t>
            </a:r>
            <a:endParaRPr lang="ru-RU" sz="3600" b="1" cap="none" dirty="0">
              <a:solidFill>
                <a:srgbClr val="FFFF00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49241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6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922350" y="1680508"/>
            <a:ext cx="10348546" cy="28161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Венера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 б</a:t>
            </a:r>
          </a:p>
          <a:p>
            <a:pPr algn="ctr"/>
            <a:endParaRPr lang="ru-RU" sz="3500" dirty="0" smtClean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ru-RU" sz="3600" b="1" dirty="0">
                <a:solidFill>
                  <a:srgbClr val="FFFF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Из какого химического элемента состоят облака на Венере? </a:t>
            </a:r>
            <a:endParaRPr lang="ru-RU" sz="3500" b="1" dirty="0">
              <a:solidFill>
                <a:srgbClr val="FFFF00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3898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action="ppaction://hlinksldjump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</a:t>
            </a:r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b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600" b="1" dirty="0" smtClean="0">
                <a:solidFill>
                  <a:srgbClr val="FFFF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серная кислота</a:t>
            </a:r>
            <a:endParaRPr lang="ru-RU" sz="3600" b="1" cap="none" dirty="0">
              <a:solidFill>
                <a:srgbClr val="FFFF00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13450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1225685" y="1557416"/>
            <a:ext cx="9741876" cy="28161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Марс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 б</a:t>
            </a:r>
          </a:p>
          <a:p>
            <a:pPr algn="ctr"/>
            <a:endParaRPr lang="ru-RU" sz="3500" dirty="0" smtClean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ru-RU" sz="3600" b="1" dirty="0">
                <a:solidFill>
                  <a:srgbClr val="FFFF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Во сколько раз магнитное поле Марса слабее земного? </a:t>
            </a:r>
            <a:endParaRPr lang="ru-RU" sz="3500" b="1" dirty="0">
              <a:solidFill>
                <a:srgbClr val="FFFF00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16799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</a:t>
            </a:r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b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600" b="1" dirty="0">
                <a:solidFill>
                  <a:srgbClr val="FFFF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В 500 раз слабее</a:t>
            </a:r>
            <a:endParaRPr lang="ru-RU" sz="3600" b="1" cap="none" dirty="0">
              <a:solidFill>
                <a:srgbClr val="FFFF00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61000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1529863" y="2040993"/>
            <a:ext cx="9003322" cy="2262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Марс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 б</a:t>
            </a:r>
          </a:p>
          <a:p>
            <a:pPr algn="ctr"/>
            <a:endParaRPr lang="ru-RU" sz="3500" dirty="0" smtClean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ru-RU" sz="3600" b="1" dirty="0">
                <a:solidFill>
                  <a:srgbClr val="FFFF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Средняя температура на планете </a:t>
            </a:r>
            <a:endParaRPr lang="ru-RU" sz="3500" b="1" dirty="0">
              <a:solidFill>
                <a:srgbClr val="FFFF00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1093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</a:t>
            </a:r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b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600" b="1" dirty="0">
                <a:solidFill>
                  <a:srgbClr val="FFFF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60 °С</a:t>
            </a:r>
            <a:endParaRPr lang="ru-RU" sz="3600" b="1" cap="none" dirty="0">
              <a:solidFill>
                <a:srgbClr val="FFFF00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9184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719678" y="1381570"/>
            <a:ext cx="10585938" cy="337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Марс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30 б</a:t>
            </a:r>
          </a:p>
          <a:p>
            <a:pPr algn="ctr"/>
            <a:endParaRPr lang="ru-RU" sz="3500" dirty="0" smtClean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ru-RU" sz="3600" b="1" dirty="0">
                <a:solidFill>
                  <a:srgbClr val="FFFF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Какие химические соединения, составляющие почву планеты, дают ей красный цвет?</a:t>
            </a:r>
            <a:endParaRPr lang="ru-RU" sz="3500" b="1" dirty="0">
              <a:solidFill>
                <a:srgbClr val="FFFF00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80308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</a:t>
            </a:r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b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600" b="1" dirty="0">
                <a:solidFill>
                  <a:srgbClr val="FFFF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оксид железа</a:t>
            </a:r>
            <a:endParaRPr lang="ru-RU" sz="3600" b="1" cap="none" dirty="0">
              <a:solidFill>
                <a:srgbClr val="FFFF00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97614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1031805" y="1671716"/>
            <a:ext cx="9961684" cy="28161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Марс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40 б</a:t>
            </a:r>
          </a:p>
          <a:p>
            <a:pPr algn="ctr"/>
            <a:endParaRPr lang="ru-RU" sz="3500" dirty="0" smtClean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ru-RU" sz="3600" b="1" dirty="0">
                <a:solidFill>
                  <a:srgbClr val="FFFF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Что можно наблюдать на поверхности Марса зимой?</a:t>
            </a:r>
            <a:endParaRPr lang="ru-RU" sz="3500" b="1" dirty="0">
              <a:solidFill>
                <a:srgbClr val="FFFF00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24374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06989" y="1492481"/>
            <a:ext cx="9979268" cy="28161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Меркурий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Вопрос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за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10 б</a:t>
            </a:r>
          </a:p>
          <a:p>
            <a:pPr algn="ctr"/>
            <a:endParaRPr lang="ru-RU" sz="3500" dirty="0" smtClean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ru-RU" sz="3500" dirty="0" smtClean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ru-RU" sz="3600" b="1" dirty="0">
                <a:solidFill>
                  <a:srgbClr val="FFFF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В чью честь называют кратеры на Меркурии?</a:t>
            </a:r>
            <a:endParaRPr lang="ru-RU" sz="3500" b="1" dirty="0">
              <a:solidFill>
                <a:srgbClr val="FFFF00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pic>
        <p:nvPicPr>
          <p:cNvPr id="8" name="Picture 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4" name="Rectangle 3">
            <a:hlinkClick r:id="rId4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3771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</a:t>
            </a:r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b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600" b="1" dirty="0">
                <a:solidFill>
                  <a:srgbClr val="FFFF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снег и иней</a:t>
            </a:r>
            <a:endParaRPr lang="ru-RU" sz="3600" b="1" cap="none" dirty="0">
              <a:solidFill>
                <a:srgbClr val="FFFF00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44477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6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1031805" y="1671716"/>
            <a:ext cx="9961684" cy="337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Марс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 б</a:t>
            </a:r>
          </a:p>
          <a:p>
            <a:pPr algn="ctr"/>
            <a:endParaRPr lang="ru-RU" sz="3500" dirty="0" smtClean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ru-RU" sz="3600" b="1" dirty="0">
                <a:solidFill>
                  <a:srgbClr val="FFFF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Как называется потухший вулкан на Марсе, являющийся высочайшей горой среди гор планет Солнечной системы? </a:t>
            </a:r>
            <a:endParaRPr lang="ru-RU" sz="3500" b="1" dirty="0">
              <a:solidFill>
                <a:srgbClr val="FFFF00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62775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action="ppaction://hlinksldjump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</a:t>
            </a:r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b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4000" b="1" dirty="0">
                <a:solidFill>
                  <a:srgbClr val="FFFF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Гора Олимп</a:t>
            </a:r>
            <a:endParaRPr lang="ru-RU" sz="4000" b="1" cap="none" dirty="0">
              <a:solidFill>
                <a:srgbClr val="FFFF00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42135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2275548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</a:t>
            </a:r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b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600" b="1" dirty="0">
                <a:solidFill>
                  <a:srgbClr val="FFFF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в честь </a:t>
            </a:r>
            <a:r>
              <a:rPr lang="ru-RU" sz="3600" b="1" dirty="0" smtClean="0">
                <a:solidFill>
                  <a:srgbClr val="FFFF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деятелей мировой </a:t>
            </a:r>
            <a:r>
              <a:rPr lang="ru-RU" sz="3600" b="1" dirty="0">
                <a:solidFill>
                  <a:srgbClr val="FFFF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культуры</a:t>
            </a:r>
            <a:endParaRPr lang="ru-RU" sz="3600" b="1" cap="none" dirty="0">
              <a:solidFill>
                <a:srgbClr val="FFFF00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6" name="Rectangle 5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29721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88383" y="2127738"/>
            <a:ext cx="10759642" cy="2487207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b="1" dirty="0" smtClean="0">
                <a:solidFill>
                  <a:srgbClr val="FFFF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Почему </a:t>
            </a:r>
            <a:r>
              <a:rPr lang="ru-RU" sz="3600" b="1" dirty="0">
                <a:solidFill>
                  <a:srgbClr val="FFFF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на Меркурии такой большой перепад температур? </a:t>
            </a:r>
            <a:endParaRPr lang="ru-RU" sz="3600" b="1" dirty="0">
              <a:solidFill>
                <a:srgbClr val="FFFF00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9"/>
            <a:ext cx="2352552" cy="806590"/>
          </a:xfrm>
          <a:prstGeom prst="rect">
            <a:avLst/>
          </a:prstGeom>
        </p:spPr>
      </p:pic>
      <p:sp>
        <p:nvSpPr>
          <p:cNvPr id="9" name="Rectangle 8">
            <a:hlinkClick r:id="rId5" action="ppaction://hlinksldjump"/>
          </p:cNvPr>
          <p:cNvSpPr/>
          <p:nvPr/>
        </p:nvSpPr>
        <p:spPr>
          <a:xfrm>
            <a:off x="5199230" y="5690466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308149" y="1214516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Меркурий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Вопрос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за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 б</a:t>
            </a:r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9179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action="ppaction://hlinksldjump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</a:t>
            </a:r>
            <a:r>
              <a:rPr lang="ru-RU" sz="40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br>
              <a:rPr lang="ru-RU" sz="40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600" b="1" dirty="0">
                <a:solidFill>
                  <a:srgbClr val="FFFF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из-за отсутствия атмосферы</a:t>
            </a:r>
            <a:endParaRPr lang="ru-RU" sz="3600" b="1" cap="none" dirty="0">
              <a:solidFill>
                <a:srgbClr val="FFFF00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81528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788123" y="1698093"/>
            <a:ext cx="10603523" cy="28161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Меркурий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Вопрос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за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 б</a:t>
            </a:r>
          </a:p>
          <a:p>
            <a:pPr algn="ctr"/>
            <a:endParaRPr lang="ru-RU" sz="3500" dirty="0" smtClean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ru-RU" sz="3600" b="1" dirty="0">
                <a:solidFill>
                  <a:srgbClr val="FFFF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Какой космический корабль обнаружил слабое магнитное поле Меркурия? </a:t>
            </a:r>
            <a:endParaRPr lang="ru-RU" sz="3500" b="1" dirty="0">
              <a:solidFill>
                <a:srgbClr val="FFFF00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09855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</a:t>
            </a:r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b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600" b="1" dirty="0">
                <a:solidFill>
                  <a:srgbClr val="FFFF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Маринер 10</a:t>
            </a:r>
            <a:endParaRPr lang="ru-RU" sz="3600" b="1" cap="none" dirty="0">
              <a:solidFill>
                <a:srgbClr val="FFFF00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63033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808893" y="1645340"/>
            <a:ext cx="10814538" cy="28161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Меркурий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Вопрос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за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 б</a:t>
            </a:r>
          </a:p>
          <a:p>
            <a:pPr algn="ctr"/>
            <a:endParaRPr lang="ru-RU" sz="3500" dirty="0" smtClean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ru-RU" sz="3500" dirty="0" smtClean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ru-RU" sz="3600" b="1" dirty="0">
                <a:solidFill>
                  <a:srgbClr val="FFFF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Почему плотность Меркурия в 5,4 раза больше плотности воды?</a:t>
            </a:r>
            <a:endParaRPr lang="ru-RU" sz="3500" b="1" dirty="0">
              <a:solidFill>
                <a:srgbClr val="FFFF00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45743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ISPRING_PLAYERS_CUSTOMIZATION" val="UEsDBBQAAgAIAAlvgUipAcR2+wIAALAIAAAUAAAAdW5pdmVyc2FsL3BsYXllci54bWytVU1v2zAMPadA/4Ohe6WkH2sb2C26AsUO61Ag67ZboNqKrcW2PEmum/76UZK/53QrsEMCm+J7pMhH2r9+yVLvmUnFRR6gBZ4jj+WhiHgeB+jx693RBbq+Ojzwi5TumPR4FKAy5wZAU+RFTIWSFxrAD1QnAeoZMDAjr5BcSK53wH0G3G2k41N0eDADl1wFKNG6WBJSVRXmChB5rERaGhKFQ5GRQjLFcs0kcWkgr8Eu9d/R8MtETvSuYKqHLPT7A9ckLceL4gOS6gQLGZPj+XxBftx/XoUJy+gRz5WmeciQB5Wc2VI+0XB7L6IyZcrYZr5LcsW0NklY28zXS764yD0lwwA5h3XGlKIxUzjNY0QclkyA/U1KVVLzqAGt4VVbXvNav7V5XzdutnOkcy7Kp5SrBI76kM46CfTJMKqf2etaBT02CrozTMiT7FfJJYvs67dWjPMFcgFbxdk8sapCOICnOxpqIXe3AAMV1R3EbdOwaxq2oJYDt9FXHQVqbrthVJeSNaWa+c88YuILlZIaWVxpWTKfjIw1lgzBPnFXrpvUNcRPdJae/UNvjN+oNT/VW52xgP/RmE9A1NaE5xF7uePgo1kGNdUMim1sWBcpNjG7nFT5lPV0PTC5HOumwEU8TWXMYAwjqinp7GQflEmqwCUs5QjbO9gLTnicpPDTkwzj0700GZXbSYbewV5wKsLtBLQ1t2Uk4zqOxNQqyCcT68QPS6VFxl+tPAd7Ri+tDt8auebopuDtwfn8j1EcxGgGc4MmVpd56u2r5vDBzKlWnc+6cJaBWmEemC4L59XMQlmMfCK2oWWqb/s5NfuwBx3lPDUd01zfQe+iWvFX5lU8Ml+6xYmpScKMZgL04eKkxwD9hO0yCG9N+yJuRN7UAWNi39y/rWiz5evWua7v67APNXzmrHIYN1MfQR2xFGUejXqIi+4jolLYaTeSUS9lG7jR4hhEKooAncJDfefLs8vuyueLywZr83pwgV0u71jpdcKdgkit6/Yifr0b4PE3UEsBAgAAFAACAAgACW+BSKkBxHb7AgAAsAgAABQAAAAAAAAAAQAAAAAAAAAAAHVuaXZlcnNhbC9wbGF5ZXIueG1sUEsFBgAAAAABAAEAQgAAAC0DAAAAAA=="/>
  <p:tag name="ISPRING_PRESENTATION_TITLE" val="СВОЯ ИГРА"/>
  <p:tag name="ARTICULATE_SLIDE_COUNT" val="42"/>
  <p:tag name="ARTICULATE_PROJECT_OPEN" val="0"/>
  <p:tag name="ISPRING_UUID" val="{057A1C99-AAD4-4B36-81AC-138FA0944F7E}"/>
  <p:tag name="ISPRING_RESOURCE_FOLDER" val="C:\Users\olga.kokoulina\Documents\СВОЯ ИГРА - Copy\"/>
  <p:tag name="ISPRING_PRESENTATION_PATH" val="C:\Users\olga.kokoulina\Documents\СВОЯ ИГРА - Copy.pptx"/>
  <p:tag name="ISPRING_PROJECT_FOLDER_UPDATED" val="1"/>
  <p:tag name="ISPRING_SCREEN_RECS_UPDATED" val="C:\Users\olga.kokoulina\Documents\СВОЯ ИГРА - Copy"/>
  <p:tag name="ISPRING_RESOURCE_PATHS_HASH_PRESENTER" val="30a29568428e1fbe1e9622116143a56fc151e3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Тема Office">
  <a:themeElements>
    <a:clrScheme name="Custom 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EE599"/>
      </a:hlink>
      <a:folHlink>
        <a:srgbClr val="2D5190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4093</TotalTime>
  <Words>410</Words>
  <Application>Microsoft Office PowerPoint</Application>
  <PresentationFormat>Произвольный</PresentationFormat>
  <Paragraphs>153</Paragraphs>
  <Slides>32</Slides>
  <Notes>32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Презентация PowerPoint</vt:lpstr>
      <vt:lpstr>Презентация PowerPoint</vt:lpstr>
      <vt:lpstr>Презентация PowerPoint</vt:lpstr>
      <vt:lpstr>Правильный ответ   в честь деятелей мировой культуры</vt:lpstr>
      <vt:lpstr>   Почему на Меркурии такой большой перепад температур? </vt:lpstr>
      <vt:lpstr>Правильный ответ   из-за отсутствия атмосферы</vt:lpstr>
      <vt:lpstr>Презентация PowerPoint</vt:lpstr>
      <vt:lpstr>Правильный ответ   Маринер 10</vt:lpstr>
      <vt:lpstr>Презентация PowerPoint</vt:lpstr>
      <vt:lpstr>Правильный ответ   массивное железно-никелевое  ядро</vt:lpstr>
      <vt:lpstr>Презентация PowerPoint</vt:lpstr>
      <vt:lpstr>Правильный ответ   перпендикулярен = 900</vt:lpstr>
      <vt:lpstr>Презентация PowerPoint</vt:lpstr>
      <vt:lpstr>Правильный ответ   В 90 раз больше</vt:lpstr>
      <vt:lpstr>Презентация PowerPoint</vt:lpstr>
      <vt:lpstr>Правильный ответ   по ходу часовой стрелки</vt:lpstr>
      <vt:lpstr>Презентация PowerPoint</vt:lpstr>
      <vt:lpstr>Правильный ответ   Углекислый газ и азот</vt:lpstr>
      <vt:lpstr>Презентация PowerPoint</vt:lpstr>
      <vt:lpstr>Правильный ответ   слой облаков толщиной 15 м</vt:lpstr>
      <vt:lpstr>Презентация PowerPoint</vt:lpstr>
      <vt:lpstr>Правильный ответ   серная кислота</vt:lpstr>
      <vt:lpstr>Презентация PowerPoint</vt:lpstr>
      <vt:lpstr>Правильный ответ   В 500 раз слабее</vt:lpstr>
      <vt:lpstr>Презентация PowerPoint</vt:lpstr>
      <vt:lpstr>Правильный ответ   60 °С</vt:lpstr>
      <vt:lpstr>Презентация PowerPoint</vt:lpstr>
      <vt:lpstr>Правильный ответ   оксид железа</vt:lpstr>
      <vt:lpstr>Презентация PowerPoint</vt:lpstr>
      <vt:lpstr>Правильный ответ   снег и иней</vt:lpstr>
      <vt:lpstr>Презентация PowerPoint</vt:lpstr>
      <vt:lpstr>Правильный ответ   Гора Олимп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СВОЯ ИГРА</dc:title>
  <dc:creator>Olga Kokoulina</dc:creator>
  <cp:lastModifiedBy>N12MK</cp:lastModifiedBy>
  <cp:revision>94</cp:revision>
  <dcterms:created xsi:type="dcterms:W3CDTF">2017-04-04T07:27:35Z</dcterms:created>
  <dcterms:modified xsi:type="dcterms:W3CDTF">2023-03-17T02:37:33Z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F2CB6D5A-1B8B-4A8E-ADC4-3A0669CDCAD4</vt:lpwstr>
  </property>
  <property fmtid="{D5CDD505-2E9C-101B-9397-08002B2CF9AE}" pid="3" name="ArticulatePath">
    <vt:lpwstr>Презентация2</vt:lpwstr>
  </property>
</Properties>
</file>