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6" r:id="rId3"/>
    <p:sldId id="277" r:id="rId4"/>
    <p:sldId id="278" r:id="rId5"/>
    <p:sldId id="272" r:id="rId6"/>
    <p:sldId id="273" r:id="rId7"/>
    <p:sldId id="274" r:id="rId8"/>
    <p:sldId id="275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70" r:id="rId22"/>
    <p:sldId id="271" r:id="rId23"/>
    <p:sldId id="279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-78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stv39.ru/catalog/?q=%D0%A8%D1%82%D0%B0%D0%BD%D0%B3%D0%B5%D0%BD%D1%86%D0%B8%D1%80%D0%BA%D1%83%D0%BB%D1%8C&amp;s=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7055" y="868218"/>
            <a:ext cx="10017557" cy="39091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Назначение, классификация и основные характеристики ручного слесарного инструмента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1709" y="5119126"/>
            <a:ext cx="8863013" cy="1096948"/>
          </a:xfrm>
        </p:spPr>
        <p:txBody>
          <a:bodyPr/>
          <a:lstStyle/>
          <a:p>
            <a:r>
              <a:rPr lang="ru-RU" dirty="0" smtClean="0"/>
              <a:t>МДК 02.01</a:t>
            </a:r>
            <a:endParaRPr lang="ru-RU" dirty="0"/>
          </a:p>
        </p:txBody>
      </p:sp>
      <p:sp>
        <p:nvSpPr>
          <p:cNvPr id="4" name="AutoShape 2" descr="Ручной слесарный инструмент: виды и назнач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591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6000" y="193964"/>
            <a:ext cx="10852727" cy="6502400"/>
          </a:xfrm>
        </p:spPr>
        <p:txBody>
          <a:bodyPr>
            <a:no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Экономическая эффективность режущего инструмента определяется производительностью обработки и ее себестоимостью. Производительность определяется режимом обработки, т.е. уровнем скорости резания, подачи, глубины резания. Себестоимость обработки детали зависит как от конструктивных особенностей инструмента, так и от трудоемкости его изготовления и возможности восстановления режущих свойств в ходе эксплуатации.</a:t>
            </a:r>
          </a:p>
        </p:txBody>
      </p:sp>
    </p:spTree>
    <p:extLst>
      <p:ext uri="{BB962C8B-B14F-4D97-AF65-F5344CB8AC3E}">
        <p14:creationId xmlns:p14="http://schemas.microsoft.com/office/powerpoint/2010/main" val="186558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129309"/>
            <a:ext cx="9971376" cy="6446981"/>
          </a:xfrm>
        </p:spPr>
        <p:txBody>
          <a:bodyPr/>
          <a:lstStyle/>
          <a:p>
            <a:r>
              <a:rPr lang="ru-RU" dirty="0"/>
              <a:t>Слесарный инструмент используется для ручной обработки различных материалов. С его помощью выполняют различные операции, при этом разумно, что качество готовой работы зависит не только от мастерства исполнителя, но и от верного выбора качественного инструмента.</a:t>
            </a:r>
          </a:p>
        </p:txBody>
      </p:sp>
    </p:spTree>
    <p:extLst>
      <p:ext uri="{BB962C8B-B14F-4D97-AF65-F5344CB8AC3E}">
        <p14:creationId xmlns:p14="http://schemas.microsoft.com/office/powerpoint/2010/main" val="667332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732" y="0"/>
            <a:ext cx="3505199" cy="976312"/>
          </a:xfrm>
        </p:spPr>
        <p:txBody>
          <a:bodyPr>
            <a:noAutofit/>
          </a:bodyPr>
          <a:lstStyle/>
          <a:p>
            <a:r>
              <a:rPr lang="ru-RU" sz="6000" dirty="0" smtClean="0"/>
              <a:t>Тиски</a:t>
            </a:r>
            <a:endParaRPr lang="ru-RU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6220" y="845820"/>
            <a:ext cx="6423660" cy="601218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служат </a:t>
            </a:r>
            <a:r>
              <a:rPr lang="ru-RU" sz="2800" dirty="0"/>
              <a:t>для жесткой фиксации обрабатываемых деталей, которые плотно зажимаются сдвигающимися губками. Прочность фиксации элементов закономерно оказывает влияние на качество ее обработки. Тиски бывают настольными, которые сами закрепляются на жестком основании (привинчиваются к краю верстака, табурета), или ручными, предназначенными для обработки напильником мелких деталей.</a:t>
            </a:r>
          </a:p>
        </p:txBody>
      </p:sp>
      <p:pic>
        <p:nvPicPr>
          <p:cNvPr id="1026" name="Picture 2" descr="https://avatars.mds.yandex.net/i?id=cf5a2e04f13ea15a0f58a1336e864cc7109a7f1d-511317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0" y="114300"/>
            <a:ext cx="5542962" cy="513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262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700" y="0"/>
            <a:ext cx="4273231" cy="9763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Напильник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4320" y="853440"/>
            <a:ext cx="6134100" cy="57912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металлический </a:t>
            </a:r>
            <a:r>
              <a:rPr lang="ru-RU" sz="2400" dirty="0"/>
              <a:t>брусок с насечкой, который хотя и относится к категории металлорежущего инструмента, часто применяется для работы с пластиком, деревом и т.д. Набор домашнего мастера требует комплекта напильников различной формы: плоские, трехгранные, ромбовидные, полукруглые – все варианты обязательно понадобятся при выполнении важных слесарных работ. Вы также вряд ли сможете обойтись без надфилей-напильников с мелкой насечкой для обработки небольших деталей.</a:t>
            </a:r>
          </a:p>
        </p:txBody>
      </p:sp>
      <p:pic>
        <p:nvPicPr>
          <p:cNvPr id="2050" name="Picture 2" descr="https://avatars.mds.yandex.net/i?id=591789e7f7349dbc78731e393c2f4f1c57631f4a-4960372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931" y="1520984"/>
            <a:ext cx="5966132" cy="231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495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520" y="95568"/>
            <a:ext cx="4257991" cy="9763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Разводной ключ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6240" y="1310640"/>
            <a:ext cx="5698171" cy="4550409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предназначен для закручивания и выкручивания болтов, гаек, различных элементов трубопровода. Универсальность ключей, заключающаяся в возможности регулирования зазора между губками, обеспечивает возможность применения одного инструмента для болтов и гаек разного размера.</a:t>
            </a:r>
          </a:p>
        </p:txBody>
      </p:sp>
      <p:pic>
        <p:nvPicPr>
          <p:cNvPr id="3074" name="Picture 2" descr="https://avatars.mds.yandex.net/i?id=ab4c57348a7f067a0c3f507dd98e8b1154a51618-1247230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2658268"/>
            <a:ext cx="4572000" cy="267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84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Гаечный ключ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1363980"/>
            <a:ext cx="5958840" cy="531114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представляет </a:t>
            </a:r>
            <a:r>
              <a:rPr lang="ru-RU" sz="2800" dirty="0"/>
              <a:t>собой менее «продвинутый» аналог разводного ключа. Обладает сходными функциями, захватывая изделия посредством специального зева или контурных выступов/углублений. Гаечных ключей в наборе мастера должно быть несколько, так как они подбираются отдельно для каждой гайки определенного размера.</a:t>
            </a:r>
          </a:p>
        </p:txBody>
      </p:sp>
      <p:pic>
        <p:nvPicPr>
          <p:cNvPr id="4098" name="Picture 2" descr="https://avatars.mds.yandex.net/i?id=978c92975e546708e381d5c36269327a17b85c9d-10932914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2343944"/>
            <a:ext cx="4572000" cy="257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64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Плоскогубцы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460" y="1598612"/>
            <a:ext cx="5842951" cy="5259388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оптимальный </a:t>
            </a:r>
            <a:r>
              <a:rPr lang="ru-RU" sz="2800" dirty="0"/>
              <a:t>инструмент для надежного захвата деталей и выгибания металлических элементов небольших размеров (провода, проволока). Внутренняя поверхность губок традиционно оборудуется двумя полукруглыми выемками с зубцами для усиления качества фиксации гаек.</a:t>
            </a:r>
          </a:p>
        </p:txBody>
      </p:sp>
      <p:pic>
        <p:nvPicPr>
          <p:cNvPr id="5122" name="Picture 2" descr="https://avatars.mds.yandex.net/i?id=3b6e3461868e45099d1d907b5dcbfc92b7bddec3-4076875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2391568"/>
            <a:ext cx="4572000" cy="253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512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Зубило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7181" y="1333500"/>
            <a:ext cx="5669280" cy="542543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продолговатый </a:t>
            </a:r>
            <a:r>
              <a:rPr lang="ru-RU" sz="2400" dirty="0"/>
              <a:t>стержень, заточенный с одной из сторон, используется для рубки металла и камня. Этот ударно-режущий инструмент употребляется в комплекте с молотком или кувалдой: воздействуя молотком на </a:t>
            </a:r>
            <a:r>
              <a:rPr lang="ru-RU" sz="2400" dirty="0" err="1"/>
              <a:t>бойковую</a:t>
            </a:r>
            <a:r>
              <a:rPr lang="ru-RU" sz="2400" dirty="0"/>
              <a:t> часть зубила, вы придаете ему ударное ускорение для уверенного раскалывания/разрезания обрабатываемого материала.</a:t>
            </a:r>
          </a:p>
        </p:txBody>
      </p:sp>
      <p:pic>
        <p:nvPicPr>
          <p:cNvPr id="6146" name="Picture 2" descr="https://avatars.mds.yandex.net/i?id=80ae850db61b5237570c3b95532d53f851100593-529547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675" y="2158206"/>
            <a:ext cx="5421138" cy="2360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1862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пробойник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3360" y="1598612"/>
            <a:ext cx="5881051" cy="4939347"/>
          </a:xfrm>
        </p:spPr>
        <p:txBody>
          <a:bodyPr/>
          <a:lstStyle/>
          <a:p>
            <a:r>
              <a:rPr lang="ru-RU" sz="3200" dirty="0" smtClean="0"/>
              <a:t> </a:t>
            </a:r>
            <a:r>
              <a:rPr lang="ru-RU" sz="3200" dirty="0"/>
              <a:t>необходим для того, чтобы пробить отверстие в каменной стене или металлическом листе. С целью создания дырок различных размеров стоит позаботиться о наличии нескольких видов пробойников</a:t>
            </a:r>
            <a:r>
              <a:rPr lang="ru-RU" dirty="0"/>
              <a:t>.</a:t>
            </a:r>
          </a:p>
        </p:txBody>
      </p:sp>
      <p:pic>
        <p:nvPicPr>
          <p:cNvPr id="7170" name="Picture 2" descr="https://avatars.mds.yandex.net/i?id=9b395775ce6903c4198b74fb3008a1f953cc3728-9128286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2124868"/>
            <a:ext cx="4572000" cy="274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116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952" y="0"/>
            <a:ext cx="3505199" cy="97631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Кернер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9080" y="1598612"/>
            <a:ext cx="5835331" cy="519842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2800" dirty="0"/>
              <a:t>незаменимый инструмент из твердой стали для разметки центра будущего отверстия на металлических поверхностях. В соответствии с наименованием такой центральной лунки (керн) инструмент и получил свое название. </a:t>
            </a:r>
            <a:r>
              <a:rPr lang="ru-RU" sz="2800" dirty="0" err="1"/>
              <a:t>Кернение</a:t>
            </a:r>
            <a:r>
              <a:rPr lang="ru-RU" sz="2800" dirty="0"/>
              <a:t> производится ударами молотка по затыльнику кернера.</a:t>
            </a:r>
          </a:p>
        </p:txBody>
      </p:sp>
      <p:pic>
        <p:nvPicPr>
          <p:cNvPr id="8194" name="Picture 2" descr="https://avatars.mds.yandex.net/i?id=8ab6b783d6c409a84fd93a03a92ad7e8fd5cf637-4575589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1629569"/>
            <a:ext cx="4067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305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2474" y="624110"/>
            <a:ext cx="9962138" cy="5074726"/>
          </a:xfrm>
        </p:spPr>
        <p:txBody>
          <a:bodyPr>
            <a:normAutofit/>
          </a:bodyPr>
          <a:lstStyle/>
          <a:p>
            <a:r>
              <a:rPr lang="ru-RU" b="1" dirty="0"/>
              <a:t>Актуальность </a:t>
            </a:r>
            <a:r>
              <a:rPr lang="ru-RU" dirty="0"/>
              <a:t> обусловлена тем, что </a:t>
            </a:r>
            <a:r>
              <a:rPr lang="ru-RU" dirty="0" smtClean="0"/>
              <a:t>слесарный инструмент </a:t>
            </a:r>
            <a:r>
              <a:rPr lang="ru-RU" dirty="0"/>
              <a:t>является незаменимым помощником для домашних мастеров и профессионалов. С его помощью можно </a:t>
            </a:r>
            <a:r>
              <a:rPr lang="ru-RU" dirty="0" smtClean="0"/>
              <a:t>выполнять </a:t>
            </a:r>
            <a:r>
              <a:rPr lang="ru-RU" dirty="0"/>
              <a:t>различные ремонтные работы в </a:t>
            </a:r>
            <a:r>
              <a:rPr lang="ru-RU" dirty="0" smtClean="0"/>
              <a:t>котельных установках.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283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910" y="446088"/>
            <a:ext cx="4339502" cy="97631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Отвертка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0040" y="1598613"/>
            <a:ext cx="5774371" cy="4262436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служит </a:t>
            </a:r>
            <a:r>
              <a:rPr lang="ru-RU" sz="2800" dirty="0"/>
              <a:t>для закручивания/откручивания винтов </a:t>
            </a:r>
            <a:r>
              <a:rPr lang="ru-RU" sz="2800" dirty="0" err="1"/>
              <a:t>винтов</a:t>
            </a:r>
            <a:r>
              <a:rPr lang="ru-RU" sz="2800" dirty="0"/>
              <a:t> и шурупов. Выделяют три категории отверток: плоские и крестообразные используются для соответствующих головок крепежей, универсальные модели применяются повсеместно.</a:t>
            </a:r>
          </a:p>
        </p:txBody>
      </p:sp>
      <p:pic>
        <p:nvPicPr>
          <p:cNvPr id="10242" name="Picture 2" descr="https://avatars.mds.yandex.net/i?id=7afa725f27d124168d0212d5e7159c62c409b04cef327943-12319660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2582068"/>
            <a:ext cx="4572000" cy="160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6351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7128" y="446088"/>
            <a:ext cx="4487284" cy="97631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молоток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5740" y="1598612"/>
            <a:ext cx="5974080" cy="5068887"/>
          </a:xfrm>
        </p:spPr>
        <p:txBody>
          <a:bodyPr>
            <a:noAutofit/>
          </a:bodyPr>
          <a:lstStyle/>
          <a:p>
            <a:r>
              <a:rPr lang="ru-RU" sz="2800" dirty="0" smtClean="0"/>
              <a:t>стандартный </a:t>
            </a:r>
            <a:r>
              <a:rPr lang="ru-RU" sz="2800" dirty="0"/>
              <a:t>инструмент, без которого невозможно обойтись в практически любой области строительно-ремонтных работ. В слесарном деле употребляют молоток с квадратным или круглым бойком. Противоположный бойку конец рабочей поверхности, называемый носком, используется с целью правки и вытягивания металла.</a:t>
            </a:r>
          </a:p>
        </p:txBody>
      </p:sp>
      <p:pic>
        <p:nvPicPr>
          <p:cNvPr id="11266" name="Picture 2" descr="https://avatars.mds.yandex.net/i?id=ee7def768ab8c04e0f0226075c27a229b634d5cc-9180973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1629568"/>
            <a:ext cx="4572000" cy="329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426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0680" y="446088"/>
            <a:ext cx="4463731" cy="9636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Ножовка по металлу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5260" y="1598612"/>
            <a:ext cx="5919151" cy="5114607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конструктивно </a:t>
            </a:r>
            <a:r>
              <a:rPr lang="ru-RU" sz="2800" dirty="0"/>
              <a:t>состоит из рамки и сменного ножовочного полотна и предназначается для распиловки металлических деталей. Полотна ножовки представлены в различных вариантах: модели с мелкими зубьями применяют для резания твердых металлов, с крупными − для мягких металлов и пластика.</a:t>
            </a:r>
          </a:p>
        </p:txBody>
      </p:sp>
      <p:pic>
        <p:nvPicPr>
          <p:cNvPr id="12290" name="Picture 2" descr="https://avatars.mds.yandex.net/i?id=4bb30f682b68a3be481c5216eb9eb00985541298-1080791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992" y="2202180"/>
            <a:ext cx="5140821" cy="240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3479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4473" y="0"/>
            <a:ext cx="10852727" cy="174567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hlinkClick r:id="rId2"/>
              </a:rPr>
              <a:t>Штангенциркуль</a:t>
            </a:r>
            <a:r>
              <a:rPr lang="ru-RU" dirty="0"/>
              <a:t> – инструмент с двумя рабочими поверхностями для измерения внешних, внутренних размеров детали и глубину пазов. Инструмент оснащен подвижными и неподвижными губками: первые используют для определения внешних размеров, диаметра, вторые – для внутренних. Цена деления – 1 мм, погрешность – до 0,1 мм.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5855" y="2133600"/>
            <a:ext cx="10898909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avatars.mds.yandex.net/i?id=14d411ebf751556cc9a143bd90a7c6e077f08397-8205921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91" y="3657599"/>
            <a:ext cx="4469534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670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0946" y="624109"/>
            <a:ext cx="9943666" cy="5185563"/>
          </a:xfrm>
        </p:spPr>
        <p:txBody>
          <a:bodyPr/>
          <a:lstStyle/>
          <a:p>
            <a:r>
              <a:rPr lang="ru-RU" b="1" dirty="0"/>
              <a:t>Цель темы «Классификация и основные характеристики ручного слесарного инструмента»</a:t>
            </a:r>
            <a:r>
              <a:rPr lang="ru-RU" dirty="0"/>
              <a:t> — </a:t>
            </a:r>
            <a:r>
              <a:rPr lang="ru-RU" dirty="0" smtClean="0"/>
              <a:t>изучить разнообразие </a:t>
            </a:r>
            <a:r>
              <a:rPr lang="ru-RU" dirty="0"/>
              <a:t>и </a:t>
            </a:r>
            <a:r>
              <a:rPr lang="ru-RU" dirty="0" smtClean="0"/>
              <a:t>функциональность слесарных инструментов.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05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3" y="624110"/>
            <a:ext cx="9531928" cy="5481126"/>
          </a:xfrm>
        </p:spPr>
        <p:txBody>
          <a:bodyPr>
            <a:normAutofit/>
          </a:bodyPr>
          <a:lstStyle/>
          <a:p>
            <a:r>
              <a:rPr lang="ru-RU" b="1" dirty="0"/>
              <a:t>Задача </a:t>
            </a:r>
            <a:r>
              <a:rPr lang="ru-RU" b="1" dirty="0" smtClean="0"/>
              <a:t>темы:</a:t>
            </a:r>
            <a:br>
              <a:rPr lang="ru-RU" b="1" dirty="0" smtClean="0"/>
            </a:br>
            <a:r>
              <a:rPr lang="ru-RU" dirty="0"/>
              <a:t> </a:t>
            </a:r>
            <a:r>
              <a:rPr lang="ru-RU" dirty="0" smtClean="0"/>
              <a:t>1. Познакомиться с </a:t>
            </a:r>
            <a:r>
              <a:rPr lang="ru-RU" dirty="0"/>
              <a:t>классификацией и функциональностью слесарно-монтажного инструмента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/>
              <a:t>И</a:t>
            </a:r>
            <a:r>
              <a:rPr lang="ru-RU" dirty="0" smtClean="0"/>
              <a:t>зучение </a:t>
            </a:r>
            <a:r>
              <a:rPr lang="ru-RU" dirty="0"/>
              <a:t>назначения, приёмов и правил работы с рабочим и измерительным </a:t>
            </a:r>
            <a:r>
              <a:rPr lang="ru-RU" dirty="0" smtClean="0"/>
              <a:t>инструментом.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98745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540" y="624110"/>
            <a:ext cx="11506200" cy="541855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 выполнении слесарных работ пользуются инструментами и приспособлениями. Одной группой инструментов слесарь пользуется весьма часто. Этот инструмент он получает из инструментальной кладовой в постоянное пользование. Другая группа инструментов, приспособлений и приборов, применяемых сравнительно редко, может находиться в общем пользовании на слесарном участке; эти инструменты берутся слесарем из кладовой на время выполнения им полученного задания. Рабочий инструмент слесаря подразделяется на </a:t>
            </a:r>
            <a:r>
              <a:rPr lang="ru-RU" b="1" dirty="0"/>
              <a:t>ручной и механизированный.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599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380" y="198120"/>
            <a:ext cx="10789920" cy="592074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Ручной инструмент. </a:t>
            </a:r>
            <a:r>
              <a:rPr lang="ru-RU" dirty="0"/>
              <a:t>Типовой набор ручного инструмента </a:t>
            </a:r>
            <a:r>
              <a:rPr lang="ru-RU" dirty="0" smtClean="0"/>
              <a:t> </a:t>
            </a:r>
            <a:r>
              <a:rPr lang="ru-RU" dirty="0"/>
              <a:t>делится на:</a:t>
            </a:r>
            <a:br>
              <a:rPr lang="ru-RU" dirty="0"/>
            </a:br>
            <a:r>
              <a:rPr lang="ru-RU" dirty="0" smtClean="0"/>
              <a:t>1) Режущий </a:t>
            </a:r>
            <a:r>
              <a:rPr lang="ru-RU" dirty="0"/>
              <a:t>инструмент – зубила, </a:t>
            </a:r>
            <a:r>
              <a:rPr lang="ru-RU" dirty="0" err="1"/>
              <a:t>крейцмейселя</a:t>
            </a:r>
            <a:r>
              <a:rPr lang="ru-RU" dirty="0"/>
              <a:t>, набор напильников, ножовки, спиральные сверла, цилиндрические и конические развертки, круглые плашки, метчики, абразивный инструмент (бруски и пасты) и др.;</a:t>
            </a:r>
            <a:br>
              <a:rPr lang="ru-RU" dirty="0"/>
            </a:br>
            <a:r>
              <a:rPr lang="ru-RU" dirty="0"/>
              <a:t>2) вспомогательный инструмент – слесарный и рихтовальный молотки, керн, чертилка, разметочный циркуль, плашкодержатель, вороток и т.п.;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36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3460" y="624109"/>
            <a:ext cx="10491151" cy="5625965"/>
          </a:xfrm>
        </p:spPr>
        <p:txBody>
          <a:bodyPr>
            <a:normAutofit/>
          </a:bodyPr>
          <a:lstStyle/>
          <a:p>
            <a:r>
              <a:rPr lang="ru-RU" dirty="0"/>
              <a:t>3) </a:t>
            </a:r>
            <a:r>
              <a:rPr lang="ru-RU" b="1" dirty="0"/>
              <a:t>слесарно-сборочный инструмент </a:t>
            </a:r>
            <a:r>
              <a:rPr lang="ru-RU" dirty="0"/>
              <a:t>– отвертки, гаечные ключи, бородок, плоскогубцы, ручные тиски и др.;</a:t>
            </a:r>
            <a:br>
              <a:rPr lang="ru-RU" dirty="0"/>
            </a:br>
            <a:r>
              <a:rPr lang="ru-RU" dirty="0"/>
              <a:t>4) </a:t>
            </a:r>
            <a:r>
              <a:rPr lang="ru-RU" b="1" dirty="0"/>
              <a:t>измерительный и поверочный инструмент </a:t>
            </a:r>
            <a:r>
              <a:rPr lang="ru-RU" dirty="0"/>
              <a:t>– масштабная линейка, рулетка, кронциркуль, нутромер, штангенциркуль, микрометр, угольники и малки, угломеры, поверочные линейки и т.п.</a:t>
            </a:r>
          </a:p>
        </p:txBody>
      </p:sp>
    </p:spTree>
    <p:extLst>
      <p:ext uri="{BB962C8B-B14F-4D97-AF65-F5344CB8AC3E}">
        <p14:creationId xmlns:p14="http://schemas.microsoft.com/office/powerpoint/2010/main" val="3212277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0700" y="624110"/>
            <a:ext cx="9713911" cy="3612610"/>
          </a:xfrm>
        </p:spPr>
        <p:txBody>
          <a:bodyPr>
            <a:normAutofit fontScale="90000"/>
          </a:bodyPr>
          <a:lstStyle/>
          <a:p>
            <a:r>
              <a:rPr lang="ru-RU" dirty="0"/>
              <a:t>Слесарь постоянно должен иметь на своем рабочем месте: молотки с круглым и квадратным бойками, зубила, </a:t>
            </a:r>
            <a:r>
              <a:rPr lang="ru-RU" dirty="0" err="1"/>
              <a:t>крейцмейсели</a:t>
            </a:r>
            <a:r>
              <a:rPr lang="ru-RU" dirty="0"/>
              <a:t>, ножницы, кусачки, бородки, напильники, шаберы, отвертки, гаечные ключи, ножовки, ручные тиски и др.</a:t>
            </a:r>
          </a:p>
        </p:txBody>
      </p:sp>
    </p:spTree>
    <p:extLst>
      <p:ext uri="{BB962C8B-B14F-4D97-AF65-F5344CB8AC3E}">
        <p14:creationId xmlns:p14="http://schemas.microsoft.com/office/powerpoint/2010/main" val="552442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659" y="73891"/>
            <a:ext cx="11794836" cy="7102764"/>
          </a:xfrm>
        </p:spPr>
        <p:txBody>
          <a:bodyPr>
            <a:normAutofit fontScale="90000"/>
          </a:bodyPr>
          <a:lstStyle/>
          <a:p>
            <a:r>
              <a:rPr lang="ru-RU" dirty="0"/>
              <a:t>Слесарный инструмент</a:t>
            </a:r>
            <a:br>
              <a:rPr lang="ru-RU" dirty="0"/>
            </a:br>
            <a:r>
              <a:rPr lang="ru-RU" sz="3100" b="1" dirty="0">
                <a:solidFill>
                  <a:schemeClr val="tx1"/>
                </a:solidFill>
              </a:rPr>
              <a:t>Режущий инструмент </a:t>
            </a:r>
            <a:r>
              <a:rPr lang="ru-RU" sz="3100" dirty="0">
                <a:solidFill>
                  <a:schemeClr val="tx1"/>
                </a:solidFill>
              </a:rPr>
              <a:t>придает заготовке нужную форму и размеры. Его работоспособность и надежность оказывают существенное влияние на экономическую эффективность машиностроительного производства. Основные требования, предъявляемые к режущим инструментам, определяются их служебным назначением: способностью выполнять требуемые функциональные действия. Возможности процесса резания обрабатываемой заготовке обеспечиваются материалом режущей части инструмента, а также правильным выбором его геометрических параметров. Получение требуемой формы, размеров и качества обработанной поверхности детали обеспечивается конструкцией инструмента, а также особенностями крепления, базирования и регулирования инструмента на размер. </a:t>
            </a:r>
          </a:p>
        </p:txBody>
      </p:sp>
    </p:spTree>
    <p:extLst>
      <p:ext uri="{BB962C8B-B14F-4D97-AF65-F5344CB8AC3E}">
        <p14:creationId xmlns:p14="http://schemas.microsoft.com/office/powerpoint/2010/main" val="376801160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108</TotalTime>
  <Words>732</Words>
  <Application>Microsoft Office PowerPoint</Application>
  <PresentationFormat>Произвольный</PresentationFormat>
  <Paragraphs>35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Легкий дым</vt:lpstr>
      <vt:lpstr>Назначение, классификация и основные характеристики ручного слесарного инструмента</vt:lpstr>
      <vt:lpstr>Актуальность  обусловлена тем, что слесарный инструмент является незаменимым помощником для домашних мастеров и профессионалов. С его помощью можно выполнять различные ремонтные работы в котельных установках. </vt:lpstr>
      <vt:lpstr>Цель темы «Классификация и основные характеристики ручного слесарного инструмента» — изучить разнообразие и функциональность слесарных инструментов.</vt:lpstr>
      <vt:lpstr>Задача темы:  1. Познакомиться с классификацией и функциональностью слесарно-монтажного инструмента. 2. Изучение назначения, приёмов и правил работы с рабочим и измерительным инструментом. </vt:lpstr>
      <vt:lpstr>При выполнении слесарных работ пользуются инструментами и приспособлениями. Одной группой инструментов слесарь пользуется весьма часто. Этот инструмент он получает из инструментальной кладовой в постоянное пользование. Другая группа инструментов, приспособлений и приборов, применяемых сравнительно редко, может находиться в общем пользовании на слесарном участке; эти инструменты берутся слесарем из кладовой на время выполнения им полученного задания. Рабочий инструмент слесаря подразделяется на ручной и механизированный.</vt:lpstr>
      <vt:lpstr>Ручной инструмент. Типовой набор ручного инструмента  делится на: 1) Режущий инструмент – зубила, крейцмейселя, набор напильников, ножовки, спиральные сверла, цилиндрические и конические развертки, круглые плашки, метчики, абразивный инструмент (бруски и пасты) и др.; 2) вспомогательный инструмент – слесарный и рихтовальный молотки, керн, чертилка, разметочный циркуль, плашкодержатель, вороток и т.п.; </vt:lpstr>
      <vt:lpstr>3) слесарно-сборочный инструмент – отвертки, гаечные ключи, бородок, плоскогубцы, ручные тиски и др.; 4) измерительный и поверочный инструмент – масштабная линейка, рулетка, кронциркуль, нутромер, штангенциркуль, микрометр, угольники и малки, угломеры, поверочные линейки и т.п.</vt:lpstr>
      <vt:lpstr>Слесарь постоянно должен иметь на своем рабочем месте: молотки с круглым и квадратным бойками, зубила, крейцмейсели, ножницы, кусачки, бородки, напильники, шаберы, отвертки, гаечные ключи, ножовки, ручные тиски и др.</vt:lpstr>
      <vt:lpstr>Слесарный инструмент Режущий инструмент придает заготовке нужную форму и размеры. Его работоспособность и надежность оказывают существенное влияние на экономическую эффективность машиностроительного производства. Основные требования, предъявляемые к режущим инструментам, определяются их служебным назначением: способностью выполнять требуемые функциональные действия. Возможности процесса резания обрабатываемой заготовке обеспечиваются материалом режущей части инструмента, а также правильным выбором его геометрических параметров. Получение требуемой формы, размеров и качества обработанной поверхности детали обеспечивается конструкцией инструмента, а также особенностями крепления, базирования и регулирования инструмента на размер. </vt:lpstr>
      <vt:lpstr>Экономическая эффективность режущего инструмента определяется производительностью обработки и ее себестоимостью. Производительность определяется режимом обработки, т.е. уровнем скорости резания, подачи, глубины резания. Себестоимость обработки детали зависит как от конструктивных особенностей инструмента, так и от трудоемкости его изготовления и возможности восстановления режущих свойств в ходе эксплуатации.</vt:lpstr>
      <vt:lpstr>Слесарный инструмент используется для ручной обработки различных материалов. С его помощью выполняют различные операции, при этом разумно, что качество готовой работы зависит не только от мастерства исполнителя, но и от верного выбора качественного инструмента.</vt:lpstr>
      <vt:lpstr>Тиски</vt:lpstr>
      <vt:lpstr>Напильник</vt:lpstr>
      <vt:lpstr>Разводной ключ</vt:lpstr>
      <vt:lpstr>Гаечный ключ</vt:lpstr>
      <vt:lpstr>Плоскогубцы</vt:lpstr>
      <vt:lpstr>Зубило</vt:lpstr>
      <vt:lpstr>пробойник</vt:lpstr>
      <vt:lpstr>Кернер</vt:lpstr>
      <vt:lpstr>Отвертка</vt:lpstr>
      <vt:lpstr>молоток</vt:lpstr>
      <vt:lpstr>Ножовка по металлу</vt:lpstr>
      <vt:lpstr>Штангенциркуль – инструмент с двумя рабочими поверхностями для измерения внешних, внутренних размеров детали и глубину пазов. Инструмент оснащен подвижными и неподвижными губками: первые используют для определения внешних размеров, диаметра, вторые – для внутренних. Цена деления – 1 мм, погрешность – до 0,1 мм.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Назначение, классификация и основные характеристики ручного слесарного инструмента</dc:title>
  <dc:creator>Ноутбук Дом</dc:creator>
  <cp:lastModifiedBy>PREPOD</cp:lastModifiedBy>
  <cp:revision>13</cp:revision>
  <dcterms:created xsi:type="dcterms:W3CDTF">2025-02-04T13:18:35Z</dcterms:created>
  <dcterms:modified xsi:type="dcterms:W3CDTF">2025-05-06T07:09:30Z</dcterms:modified>
</cp:coreProperties>
</file>