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6" r:id="rId5"/>
    <p:sldId id="263" r:id="rId6"/>
    <p:sldId id="264" r:id="rId7"/>
    <p:sldId id="260" r:id="rId8"/>
    <p:sldId id="267" r:id="rId9"/>
    <p:sldId id="261" r:id="rId10"/>
    <p:sldId id="265" r:id="rId11"/>
    <p:sldId id="268" r:id="rId12"/>
    <p:sldId id="269" r:id="rId13"/>
    <p:sldId id="262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B7FE90"/>
    <a:srgbClr val="0000FF"/>
    <a:srgbClr val="B8FD91"/>
    <a:srgbClr val="009900"/>
    <a:srgbClr val="F9FB93"/>
    <a:srgbClr val="00FFFF"/>
    <a:srgbClr val="FFCCCC"/>
    <a:srgbClr val="FF99FF"/>
    <a:srgbClr val="D8B6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2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1200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323"/>
            <a:ext cx="4427984" cy="3027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072748" y="2852936"/>
            <a:ext cx="492919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all" spc="0" dirty="0" smtClean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Внеклассное  мероприятие</a:t>
            </a:r>
            <a:endParaRPr lang="ru-RU" sz="2000" b="1" cap="all" spc="0" dirty="0" smtClean="0">
              <a:ln w="9000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Cambria" pitchFamily="18" charset="0"/>
            </a:endParaRPr>
          </a:p>
        </p:txBody>
      </p:sp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3933" y="3321843"/>
            <a:ext cx="8715436" cy="1043261"/>
          </a:xfrm>
        </p:spPr>
        <p:txBody>
          <a:bodyPr>
            <a:normAutofit fontScale="77500" lnSpcReduction="20000"/>
          </a:bodyPr>
          <a:lstStyle/>
          <a:p>
            <a:pPr algn="ctr">
              <a:spcBef>
                <a:spcPts val="0"/>
              </a:spcBef>
            </a:pPr>
            <a:r>
              <a:rPr lang="ru-RU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на тему  </a:t>
            </a:r>
            <a:r>
              <a:rPr lang="ru-RU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 </a:t>
            </a:r>
            <a:r>
              <a:rPr lang="ru-RU" sz="5100" b="1" cap="all" dirty="0" smtClean="0">
                <a:ln w="3175" cmpd="sng">
                  <a:solidFill>
                    <a:srgbClr val="00B05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«Мой выбор – логистика»</a:t>
            </a:r>
          </a:p>
          <a:p>
            <a:pPr algn="ctr">
              <a:spcBef>
                <a:spcPts val="0"/>
              </a:spcBef>
            </a:pPr>
            <a:endParaRPr lang="ru-RU" sz="2000" dirty="0" smtClean="0">
              <a:solidFill>
                <a:srgbClr val="002060"/>
              </a:solidFill>
              <a:latin typeface="Cambria" pitchFamily="18" charset="0"/>
            </a:endParaRPr>
          </a:p>
          <a:p>
            <a:pPr algn="ctr">
              <a:spcBef>
                <a:spcPts val="0"/>
              </a:spcBef>
            </a:pPr>
            <a:endParaRPr lang="ru-RU" sz="2000" dirty="0" smtClean="0"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16016" y="4365104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Подготовила </a:t>
            </a:r>
          </a:p>
          <a:p>
            <a:r>
              <a:rPr lang="ru-RU" sz="1600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Фалентьева</a:t>
            </a:r>
            <a:r>
              <a:rPr lang="ru-RU" sz="16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Галина Васильевна, преподаватель</a:t>
            </a:r>
            <a:endParaRPr lang="ru-RU" sz="1600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6" r="10811" b="3744"/>
          <a:stretch/>
        </p:blipFill>
        <p:spPr>
          <a:xfrm>
            <a:off x="4590189" y="3362297"/>
            <a:ext cx="4572000" cy="3318650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31514" y="188640"/>
            <a:ext cx="8716950" cy="1143008"/>
          </a:xfrm>
          <a:prstGeom prst="ellipse">
            <a:avLst/>
          </a:prstGeom>
          <a:solidFill>
            <a:srgbClr val="00FFFF"/>
          </a:solidFill>
          <a:ln>
            <a:solidFill>
              <a:srgbClr val="F0FA94"/>
            </a:solidFill>
          </a:ln>
          <a:effectLst>
            <a:glow rad="228600">
              <a:srgbClr val="CC99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899" y="240639"/>
            <a:ext cx="8352928" cy="79208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n w="0"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Логистика будущего</a:t>
            </a:r>
            <a:endParaRPr lang="ru-RU" sz="4000" b="1" dirty="0">
              <a:ln w="0">
                <a:solidFill>
                  <a:srgbClr val="C00000"/>
                </a:solidFill>
              </a:ln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4984" y="2889778"/>
            <a:ext cx="4199050" cy="2485787"/>
          </a:xfrm>
          <a:prstGeom prst="roundRect">
            <a:avLst/>
          </a:prstGeom>
          <a:solidFill>
            <a:srgbClr val="FFCCCC"/>
          </a:solidFill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n w="0">
                  <a:solidFill>
                    <a:srgbClr val="006600"/>
                  </a:solidFill>
                </a:ln>
                <a:solidFill>
                  <a:srgbClr val="0066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 </a:t>
            </a:r>
            <a:r>
              <a:rPr lang="ru-RU" sz="2800" b="1" dirty="0" smtClean="0">
                <a:ln w="0">
                  <a:solidFill>
                    <a:srgbClr val="006600"/>
                  </a:solidFill>
                </a:ln>
                <a:solidFill>
                  <a:srgbClr val="0066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Рынок </a:t>
            </a:r>
          </a:p>
          <a:p>
            <a:pPr algn="ctr"/>
            <a:r>
              <a:rPr lang="ru-RU" sz="2800" b="1" dirty="0" smtClean="0">
                <a:ln w="0">
                  <a:solidFill>
                    <a:srgbClr val="006600"/>
                  </a:solidFill>
                </a:ln>
                <a:solidFill>
                  <a:srgbClr val="0066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информационных технологий обретает глобальные масштабы</a:t>
            </a:r>
            <a:endParaRPr lang="ru-RU" sz="2800" b="1" dirty="0">
              <a:ln w="0">
                <a:solidFill>
                  <a:srgbClr val="006600"/>
                </a:solidFill>
              </a:ln>
              <a:solidFill>
                <a:srgbClr val="006600"/>
              </a:solidFill>
              <a:effectLst>
                <a:reflection blurRad="6350" stA="53000" endA="300" endPos="35500" dir="5400000" sy="-90000" algn="bl" rotWithShape="0"/>
              </a:effectLst>
              <a:latin typeface="Cambria" pitchFamily="18" charset="0"/>
            </a:endParaRPr>
          </a:p>
        </p:txBody>
      </p:sp>
      <p:sp>
        <p:nvSpPr>
          <p:cNvPr id="3" name="Скругленная прямоугольная выноска 2"/>
          <p:cNvSpPr/>
          <p:nvPr/>
        </p:nvSpPr>
        <p:spPr>
          <a:xfrm>
            <a:off x="179813" y="1513477"/>
            <a:ext cx="2890010" cy="936104"/>
          </a:xfrm>
          <a:prstGeom prst="wedgeRoundRectCallout">
            <a:avLst>
              <a:gd name="adj1" fmla="val -283"/>
              <a:gd name="adj2" fmla="val 118893"/>
              <a:gd name="adj3" fmla="val 16667"/>
            </a:avLst>
          </a:prstGeom>
          <a:solidFill>
            <a:srgbClr val="F9FB93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latin typeface="Cambria" panose="02040503050406030204" pitchFamily="18" charset="0"/>
              </a:rPr>
              <a:t>Инновационные идеи</a:t>
            </a:r>
            <a:endParaRPr lang="ru-RU" b="1" dirty="0">
              <a:solidFill>
                <a:srgbClr val="0000FF"/>
              </a:solidFill>
              <a:latin typeface="Cambria" panose="02040503050406030204" pitchFamily="18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206911" y="5765218"/>
            <a:ext cx="3754106" cy="936104"/>
          </a:xfrm>
          <a:prstGeom prst="wedgeRoundRectCallout">
            <a:avLst>
              <a:gd name="adj1" fmla="val -30124"/>
              <a:gd name="adj2" fmla="val -190264"/>
              <a:gd name="adj3" fmla="val 16667"/>
            </a:avLst>
          </a:prstGeom>
          <a:solidFill>
            <a:srgbClr val="F9FB93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latin typeface="Cambria" panose="02040503050406030204" pitchFamily="18" charset="0"/>
              </a:rPr>
              <a:t>Прямая интеграция </a:t>
            </a:r>
          </a:p>
          <a:p>
            <a:pPr algn="ctr"/>
            <a:r>
              <a:rPr lang="ru-RU" b="1" dirty="0" smtClean="0">
                <a:solidFill>
                  <a:srgbClr val="0000FF"/>
                </a:solidFill>
                <a:latin typeface="Cambria" panose="02040503050406030204" pitchFamily="18" charset="0"/>
              </a:rPr>
              <a:t>с системами интернет-сервисов</a:t>
            </a:r>
            <a:endParaRPr lang="ru-RU" b="1" dirty="0">
              <a:solidFill>
                <a:srgbClr val="0000FF"/>
              </a:solidFill>
              <a:latin typeface="Cambria" panose="02040503050406030204" pitchFamily="18" charset="0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6084168" y="2527388"/>
            <a:ext cx="2890010" cy="936104"/>
          </a:xfrm>
          <a:prstGeom prst="wedgeRoundRectCallout">
            <a:avLst>
              <a:gd name="adj1" fmla="val -113470"/>
              <a:gd name="adj2" fmla="val 56458"/>
              <a:gd name="adj3" fmla="val 16667"/>
            </a:avLst>
          </a:prstGeom>
          <a:solidFill>
            <a:srgbClr val="F9FB93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latin typeface="Cambria" panose="02040503050406030204" pitchFamily="18" charset="0"/>
              </a:rPr>
              <a:t>Единый европейский </a:t>
            </a:r>
          </a:p>
          <a:p>
            <a:pPr algn="ctr"/>
            <a:r>
              <a:rPr lang="ru-RU" b="1" dirty="0" err="1" smtClean="0">
                <a:solidFill>
                  <a:srgbClr val="0000FF"/>
                </a:solidFill>
                <a:latin typeface="Cambria" panose="02040503050406030204" pitchFamily="18" charset="0"/>
              </a:rPr>
              <a:t>колл</a:t>
            </a:r>
            <a:r>
              <a:rPr lang="ru-RU" b="1" dirty="0" smtClean="0">
                <a:solidFill>
                  <a:srgbClr val="0000FF"/>
                </a:solidFill>
                <a:latin typeface="Cambria" panose="02040503050406030204" pitchFamily="18" charset="0"/>
              </a:rPr>
              <a:t>-центр  </a:t>
            </a:r>
            <a:endParaRPr lang="ru-RU" b="1" dirty="0">
              <a:solidFill>
                <a:srgbClr val="0000FF"/>
              </a:solidFill>
              <a:latin typeface="Cambria" panose="02040503050406030204" pitchFamily="18" charset="0"/>
            </a:endParaRPr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>
            <a:off x="3491880" y="1535164"/>
            <a:ext cx="2890010" cy="936104"/>
          </a:xfrm>
          <a:prstGeom prst="wedgeRoundRectCallout">
            <a:avLst>
              <a:gd name="adj1" fmla="val -62911"/>
              <a:gd name="adj2" fmla="val 118893"/>
              <a:gd name="adj3" fmla="val 16667"/>
            </a:avLst>
          </a:prstGeom>
          <a:solidFill>
            <a:srgbClr val="F9FB93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latin typeface="Cambria" panose="02040503050406030204" pitchFamily="18" charset="0"/>
              </a:rPr>
              <a:t>Новое программное обеспечение</a:t>
            </a:r>
            <a:endParaRPr lang="ru-RU" b="1" dirty="0">
              <a:solidFill>
                <a:srgbClr val="0000FF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624202"/>
      </p:ext>
    </p:extLst>
  </p:cSld>
  <p:clrMapOvr>
    <a:masterClrMapping/>
  </p:clrMapOvr>
  <p:transition spd="slow" advClick="0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11" grpId="0" animBg="1"/>
      <p:bldP spid="3" grpId="0" animBg="1"/>
      <p:bldP spid="10" grpId="0" animBg="1"/>
      <p:bldP spid="12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4" t="15045" r="11499" b="8692"/>
          <a:stretch/>
        </p:blipFill>
        <p:spPr>
          <a:xfrm>
            <a:off x="6367439" y="4382383"/>
            <a:ext cx="2172210" cy="2388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Овал 3"/>
          <p:cNvSpPr/>
          <p:nvPr/>
        </p:nvSpPr>
        <p:spPr>
          <a:xfrm>
            <a:off x="201512" y="266752"/>
            <a:ext cx="8716950" cy="1143008"/>
          </a:xfrm>
          <a:prstGeom prst="ellipse">
            <a:avLst/>
          </a:prstGeom>
          <a:solidFill>
            <a:srgbClr val="F0FA94"/>
          </a:solidFill>
          <a:ln>
            <a:solidFill>
              <a:srgbClr val="F0FA94"/>
            </a:solidFill>
          </a:ln>
          <a:effectLst>
            <a:glow rad="228600">
              <a:srgbClr val="CC99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899" y="240639"/>
            <a:ext cx="8352928" cy="79208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n w="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Логистика будущего</a:t>
            </a:r>
            <a:endParaRPr lang="ru-RU" sz="4000" b="1" dirty="0">
              <a:ln w="0">
                <a:solidFill>
                  <a:srgbClr val="C00000"/>
                </a:solidFill>
              </a:ln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282" y="4572008"/>
            <a:ext cx="5572164" cy="2009061"/>
          </a:xfrm>
          <a:prstGeom prst="roundRect">
            <a:avLst/>
          </a:prstGeom>
          <a:solidFill>
            <a:srgbClr val="B8FD9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Cambria" pitchFamily="18" charset="0"/>
              </a:rPr>
              <a:t>РОБОТИЗАЦИЯ СТАНЕТ СЛЕДУЮЩИМ КЛЮЧЕВЫМ ТРЕНДОМ В МИРЕ ЛОГИСТИКИ</a:t>
            </a:r>
            <a:endParaRPr lang="ru-RU" sz="2800" b="1" dirty="0">
              <a:ln w="0">
                <a:solidFill>
                  <a:schemeClr val="tx1"/>
                </a:solidFill>
              </a:ln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Cambria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496" y="1409760"/>
            <a:ext cx="4499992" cy="3206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46"/>
          <a:stretch/>
        </p:blipFill>
        <p:spPr>
          <a:xfrm>
            <a:off x="178029" y="1588122"/>
            <a:ext cx="3889915" cy="2881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395536" y="3871605"/>
            <a:ext cx="8568952" cy="1021556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5400" b="1" dirty="0" smtClean="0">
                <a:ln w="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СКОРОСТЬ РЕШАЕТ  ВСЁ</a:t>
            </a:r>
            <a:endParaRPr lang="ru-RU" sz="5400" b="1" dirty="0">
              <a:ln w="0">
                <a:solidFill>
                  <a:schemeClr val="tx1"/>
                </a:solidFill>
              </a:ln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2455146"/>
      </p:ext>
    </p:extLst>
  </p:cSld>
  <p:clrMapOvr>
    <a:masterClrMapping/>
  </p:clrMapOvr>
  <p:transition spd="slow" advClick="0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2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16" grpId="0" animBg="1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2365220" y="1807247"/>
            <a:ext cx="6525665" cy="3371136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 smtClean="0">
                <a:ln w="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владеет современными методами </a:t>
            </a:r>
          </a:p>
          <a:p>
            <a:pPr algn="just"/>
            <a:r>
              <a:rPr lang="ru-RU" sz="2400" b="1" dirty="0">
                <a:ln w="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 </a:t>
            </a:r>
            <a:r>
              <a:rPr lang="ru-RU" sz="2400" b="1" dirty="0" smtClean="0">
                <a:ln w="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                                                           и гаджетами;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ln w="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эффективно работает</a:t>
            </a:r>
            <a:r>
              <a:rPr lang="en-US" sz="2400" b="1" dirty="0" smtClean="0">
                <a:ln w="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 </a:t>
            </a:r>
            <a:r>
              <a:rPr lang="ru-RU" sz="2400" b="1" dirty="0" smtClean="0">
                <a:ln w="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с    </a:t>
            </a:r>
          </a:p>
          <a:p>
            <a:r>
              <a:rPr lang="ru-RU" sz="2400" b="1" dirty="0">
                <a:ln w="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 </a:t>
            </a:r>
            <a:r>
              <a:rPr lang="ru-RU" sz="2400" b="1" dirty="0" smtClean="0">
                <a:ln w="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                   информационными ресурсами;</a:t>
            </a:r>
            <a:endParaRPr lang="en-US" sz="2400" b="1" dirty="0" smtClean="0">
              <a:ln w="0">
                <a:solidFill>
                  <a:schemeClr val="tx1"/>
                </a:solidFill>
              </a:ln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Cambria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ln w="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умеет выстраивать </a:t>
            </a:r>
          </a:p>
          <a:p>
            <a:pPr algn="just"/>
            <a:r>
              <a:rPr lang="ru-RU" sz="2400" b="1" dirty="0">
                <a:ln w="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 </a:t>
            </a:r>
            <a:r>
              <a:rPr lang="ru-RU" sz="2400" b="1" dirty="0" smtClean="0">
                <a:ln w="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               коммуникативные связи </a:t>
            </a:r>
          </a:p>
          <a:p>
            <a:pPr algn="just"/>
            <a:r>
              <a:rPr lang="ru-RU" sz="2400" b="1" dirty="0" smtClean="0">
                <a:ln w="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                 с потенциальными заказчиками</a:t>
            </a:r>
          </a:p>
          <a:p>
            <a:pPr algn="just"/>
            <a:r>
              <a:rPr lang="ru-RU" sz="2400" b="1" dirty="0">
                <a:ln w="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 </a:t>
            </a:r>
            <a:r>
              <a:rPr lang="ru-RU" sz="2400" b="1" dirty="0" smtClean="0">
                <a:ln w="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                                          логистических услуг.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5652" y="260648"/>
            <a:ext cx="8688246" cy="1316153"/>
          </a:xfrm>
          <a:prstGeom prst="wedgeRectCallout">
            <a:avLst>
              <a:gd name="adj1" fmla="val -1736"/>
              <a:gd name="adj2" fmla="val 83988"/>
            </a:avLst>
          </a:prstGeom>
          <a:solidFill>
            <a:srgbClr val="B8FD91"/>
          </a:solidFill>
        </p:spPr>
        <p:txBody>
          <a:bodyPr>
            <a:normAutofit/>
          </a:bodyPr>
          <a:lstStyle/>
          <a:p>
            <a:pPr algn="just"/>
            <a:r>
              <a:rPr lang="ru-RU" sz="4000" b="1" dirty="0" smtClean="0">
                <a:ln w="0"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Логист будущего – это специалист, который:</a:t>
            </a:r>
            <a:endParaRPr lang="ru-RU" sz="4000" b="1" dirty="0">
              <a:ln w="0">
                <a:solidFill>
                  <a:srgbClr val="C00000"/>
                </a:solidFill>
              </a:ln>
              <a:solidFill>
                <a:srgbClr val="FF0000"/>
              </a:solidFill>
              <a:latin typeface="Cambri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239" y="4941168"/>
            <a:ext cx="4782634" cy="1916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7" t="8487" r="3807" b="6757"/>
          <a:stretch/>
        </p:blipFill>
        <p:spPr>
          <a:xfrm>
            <a:off x="330634" y="4841776"/>
            <a:ext cx="3620974" cy="20162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00" r="10844"/>
          <a:stretch/>
        </p:blipFill>
        <p:spPr>
          <a:xfrm>
            <a:off x="275995" y="1807247"/>
            <a:ext cx="1865126" cy="3133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76298268"/>
      </p:ext>
    </p:extLst>
  </p:cSld>
  <p:clrMapOvr>
    <a:masterClrMapping/>
  </p:clrMapOvr>
  <p:transition spd="slow" advClick="0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2454577" y="1992320"/>
            <a:ext cx="6502087" cy="3200876"/>
          </a:xfrm>
          <a:prstGeom prst="roundRect">
            <a:avLst/>
          </a:prstGeom>
          <a:solidFill>
            <a:srgbClr val="F9FB93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006600"/>
                </a:solidFill>
                <a:latin typeface="Cambria" pitchFamily="18" charset="0"/>
              </a:rPr>
              <a:t>Будущее логистики в руках хорошо образованных профессионалов, обладающих репутацией, </a:t>
            </a:r>
          </a:p>
          <a:p>
            <a:pPr algn="ctr"/>
            <a:r>
              <a:rPr lang="ru-RU" sz="2600" b="1" dirty="0" smtClean="0">
                <a:solidFill>
                  <a:srgbClr val="006600"/>
                </a:solidFill>
                <a:latin typeface="Cambria" pitchFamily="18" charset="0"/>
              </a:rPr>
              <a:t>стандартами качества</a:t>
            </a:r>
          </a:p>
          <a:p>
            <a:pPr algn="ctr"/>
            <a:r>
              <a:rPr lang="ru-RU" sz="2600" b="1" dirty="0" smtClean="0">
                <a:solidFill>
                  <a:srgbClr val="006600"/>
                </a:solidFill>
                <a:latin typeface="Cambria" pitchFamily="18" charset="0"/>
              </a:rPr>
              <a:t> и объединённых в холдинги </a:t>
            </a:r>
          </a:p>
          <a:p>
            <a:pPr algn="ctr"/>
            <a:r>
              <a:rPr lang="ru-RU" sz="2600" b="1" dirty="0" smtClean="0">
                <a:solidFill>
                  <a:srgbClr val="006600"/>
                </a:solidFill>
                <a:latin typeface="Cambria" pitchFamily="18" charset="0"/>
              </a:rPr>
              <a:t>или в альянсы с надёжными партнёрами.</a:t>
            </a:r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297069" y="188640"/>
            <a:ext cx="8678768" cy="2006220"/>
          </a:xfrm>
          <a:prstGeom prst="downArrowCallout">
            <a:avLst>
              <a:gd name="adj1" fmla="val 16542"/>
              <a:gd name="adj2" fmla="val 25000"/>
              <a:gd name="adj3" fmla="val 25000"/>
              <a:gd name="adj4" fmla="val 64977"/>
            </a:avLst>
          </a:prstGeom>
          <a:solidFill>
            <a:srgbClr val="00FFFF"/>
          </a:solidFill>
          <a:ln>
            <a:solidFill>
              <a:srgbClr val="F0FA94"/>
            </a:solidFill>
          </a:ln>
          <a:effectLst>
            <a:glow rad="228600">
              <a:srgbClr val="CC99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53682"/>
            <a:ext cx="8368309" cy="792088"/>
          </a:xfrm>
          <a:prstGeom prst="homePlate">
            <a:avLst/>
          </a:prstGeom>
          <a:solidFill>
            <a:srgbClr val="B7FE90"/>
          </a:solidFill>
        </p:spPr>
        <p:txBody>
          <a:bodyPr>
            <a:normAutofit/>
          </a:bodyPr>
          <a:lstStyle/>
          <a:p>
            <a:r>
              <a:rPr lang="ru-RU" sz="4000" b="1" cap="all" dirty="0" smtClean="0">
                <a:ln w="3175" cmpd="sng">
                  <a:solidFill>
                    <a:srgbClr val="00B050"/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Мой </a:t>
            </a:r>
            <a:r>
              <a:rPr lang="ru-RU" sz="4000" b="1" cap="all" dirty="0">
                <a:ln w="3175" cmpd="sng">
                  <a:solidFill>
                    <a:srgbClr val="00B050"/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выбор – </a:t>
            </a:r>
            <a:r>
              <a:rPr lang="ru-RU" sz="4000" b="1" cap="all" dirty="0" smtClean="0">
                <a:ln w="3175" cmpd="sng">
                  <a:solidFill>
                    <a:srgbClr val="00B050"/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логистика</a:t>
            </a:r>
            <a:endParaRPr lang="ru-RU" sz="4000" b="1" dirty="0">
              <a:ln w="0">
                <a:solidFill>
                  <a:srgbClr val="C00000"/>
                </a:solidFill>
              </a:ln>
              <a:solidFill>
                <a:srgbClr val="0000FF"/>
              </a:solidFill>
              <a:latin typeface="Cambria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9" t="11959" r="5501"/>
          <a:stretch/>
        </p:blipFill>
        <p:spPr>
          <a:xfrm>
            <a:off x="107504" y="1556792"/>
            <a:ext cx="2592288" cy="5301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268739" y="5065274"/>
            <a:ext cx="7680639" cy="1548944"/>
          </a:xfrm>
          <a:prstGeom prst="upArrowCallout">
            <a:avLst>
              <a:gd name="adj1" fmla="val 28667"/>
              <a:gd name="adj2" fmla="val 33704"/>
              <a:gd name="adj3" fmla="val 35940"/>
              <a:gd name="adj4" fmla="val 48347"/>
            </a:avLst>
          </a:prstGeom>
          <a:solidFill>
            <a:schemeClr val="bg1">
              <a:lumMod val="85000"/>
            </a:schemeClr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smtClean="0">
                <a:ln w="317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Я выбираю профессию логиста</a:t>
            </a:r>
            <a:endParaRPr lang="ru-RU" sz="1600" b="1" cap="all" dirty="0" smtClean="0">
              <a:ln w="317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Cambria" pitchFamily="18" charset="0"/>
            </a:endParaRPr>
          </a:p>
          <a:p>
            <a:endParaRPr lang="ru-RU" sz="1100" dirty="0">
              <a:ln w="3175" cmpd="sng">
                <a:solidFill>
                  <a:srgbClr val="0000FF"/>
                </a:solidFill>
                <a:prstDash val="solid"/>
              </a:ln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628943"/>
      </p:ext>
    </p:extLst>
  </p:cSld>
  <p:clrMapOvr>
    <a:masterClrMapping/>
  </p:clrMapOvr>
  <p:transition spd="slow" advClick="0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75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" grpId="0" animBg="1"/>
      <p:bldP spid="2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04624" y="401668"/>
            <a:ext cx="8678768" cy="844087"/>
          </a:xfrm>
          <a:prstGeom prst="ellipse">
            <a:avLst/>
          </a:prstGeom>
          <a:solidFill>
            <a:srgbClr val="F0FA94"/>
          </a:solidFill>
          <a:ln>
            <a:solidFill>
              <a:srgbClr val="F0FA94"/>
            </a:solidFill>
          </a:ln>
          <a:effectLst>
            <a:glow rad="228600">
              <a:srgbClr val="CC99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57158"/>
            <a:ext cx="8352928" cy="79208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n w="0"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Используемые источники</a:t>
            </a:r>
            <a:endParaRPr lang="ru-RU" sz="3200" b="1" dirty="0">
              <a:ln w="0">
                <a:solidFill>
                  <a:srgbClr val="C00000"/>
                </a:solidFill>
              </a:ln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4610" y="1484784"/>
            <a:ext cx="7311726" cy="4324588"/>
          </a:xfrm>
          <a:prstGeom prst="roundRect">
            <a:avLst/>
          </a:prstGeom>
          <a:solidFill>
            <a:srgbClr val="B7FE90"/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FF"/>
                </a:solidFill>
                <a:latin typeface="Cambria" panose="02040503050406030204" pitchFamily="18" charset="0"/>
              </a:rPr>
              <a:t>Курочкин Д. В. </a:t>
            </a:r>
            <a:r>
              <a:rPr lang="en-US" sz="2400" b="1" dirty="0" smtClean="0">
                <a:solidFill>
                  <a:srgbClr val="0000FF"/>
                </a:solidFill>
                <a:latin typeface="Cambria" panose="02040503050406030204" pitchFamily="18" charset="0"/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  <a:latin typeface="Cambria" panose="02040503050406030204" pitchFamily="18" charset="0"/>
              </a:rPr>
              <a:t>Шелковый </a:t>
            </a:r>
            <a:r>
              <a:rPr lang="ru-RU" sz="2400" b="1" dirty="0">
                <a:solidFill>
                  <a:srgbClr val="0000FF"/>
                </a:solidFill>
                <a:latin typeface="Cambria" panose="02040503050406030204" pitchFamily="18" charset="0"/>
              </a:rPr>
              <a:t>путь «белорусской логистики» // </a:t>
            </a:r>
            <a:endParaRPr lang="ru-RU" sz="2400" b="1" dirty="0" smtClean="0">
              <a:solidFill>
                <a:srgbClr val="0000FF"/>
              </a:solidFill>
              <a:latin typeface="Cambria" panose="02040503050406030204" pitchFamily="18" charset="0"/>
            </a:endParaRPr>
          </a:p>
          <a:p>
            <a:r>
              <a:rPr lang="ru-RU" sz="2400" b="1" dirty="0">
                <a:solidFill>
                  <a:srgbClr val="0000FF"/>
                </a:solidFill>
                <a:latin typeface="Cambria" panose="02040503050406030204" pitchFamily="18" charset="0"/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  <a:latin typeface="Cambria" panose="02040503050406030204" pitchFamily="18" charset="0"/>
              </a:rPr>
              <a:t>      Гл</a:t>
            </a:r>
            <a:r>
              <a:rPr lang="ru-RU" sz="2400" b="1" dirty="0">
                <a:solidFill>
                  <a:srgbClr val="0000FF"/>
                </a:solidFill>
                <a:latin typeface="Cambria" panose="02040503050406030204" pitchFamily="18" charset="0"/>
              </a:rPr>
              <a:t>. экономист. 2015. № 7. С. </a:t>
            </a:r>
            <a:r>
              <a:rPr lang="ru-RU" sz="2400" b="1" dirty="0" smtClean="0">
                <a:solidFill>
                  <a:srgbClr val="0000FF"/>
                </a:solidFill>
                <a:latin typeface="Cambria" panose="02040503050406030204" pitchFamily="18" charset="0"/>
              </a:rPr>
              <a:t>66–67</a:t>
            </a:r>
            <a:r>
              <a:rPr lang="en-US" sz="2400" b="1" dirty="0" smtClean="0">
                <a:solidFill>
                  <a:srgbClr val="0000FF"/>
                </a:solidFill>
                <a:latin typeface="Cambria" panose="02040503050406030204" pitchFamily="18" charset="0"/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FF"/>
                </a:solidFill>
                <a:latin typeface="Cambria" panose="02040503050406030204" pitchFamily="18" charset="0"/>
              </a:rPr>
              <a:t>Курочкин Д. В. Развитие логистических центров в Республике Беларусь // Экономика и упр. 2016. № 2. С. 109–114</a:t>
            </a:r>
            <a:r>
              <a:rPr lang="ru-RU" sz="2400" b="1" dirty="0" smtClean="0">
                <a:solidFill>
                  <a:srgbClr val="0000FF"/>
                </a:solidFill>
                <a:latin typeface="Cambria" panose="02040503050406030204" pitchFamily="18" charset="0"/>
              </a:rPr>
              <a:t>.</a:t>
            </a:r>
            <a:endParaRPr lang="en-US" sz="2400" b="1" dirty="0" smtClean="0">
              <a:solidFill>
                <a:srgbClr val="0000FF"/>
              </a:solidFill>
              <a:latin typeface="Cambria" panose="020405030504060302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0000FF"/>
                </a:solidFill>
                <a:latin typeface="Cambria" panose="02040503050406030204" pitchFamily="18" charset="0"/>
              </a:rPr>
              <a:t>www.baif.by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0000FF"/>
                </a:solidFill>
                <a:latin typeface="Cambria" panose="02040503050406030204" pitchFamily="18" charset="0"/>
              </a:rPr>
              <a:t>www.logistics.ru</a:t>
            </a:r>
            <a:endParaRPr lang="ru-RU" sz="2400" b="1" dirty="0" smtClean="0">
              <a:solidFill>
                <a:srgbClr val="0000FF"/>
              </a:solidFill>
              <a:latin typeface="Cambria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2800" b="1" dirty="0" smtClean="0">
              <a:solidFill>
                <a:srgbClr val="002060"/>
              </a:solidFill>
              <a:latin typeface="Cambria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2800" b="1" dirty="0">
              <a:ln w="0">
                <a:solidFill>
                  <a:schemeClr val="tx1"/>
                </a:solidFill>
              </a:ln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Cambria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149080"/>
            <a:ext cx="3048000" cy="2619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48359096"/>
      </p:ext>
    </p:extLst>
  </p:cSld>
  <p:clrMapOvr>
    <a:masterClrMapping/>
  </p:clrMapOvr>
  <p:transition spd="slow" advClick="0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1514" y="188640"/>
            <a:ext cx="8716950" cy="1143008"/>
          </a:xfrm>
          <a:prstGeom prst="ellipse">
            <a:avLst/>
          </a:prstGeom>
          <a:solidFill>
            <a:srgbClr val="F0FA94"/>
          </a:solidFill>
          <a:ln>
            <a:solidFill>
              <a:srgbClr val="F0FA94"/>
            </a:solidFill>
          </a:ln>
          <a:effectLst>
            <a:glow rad="228600">
              <a:srgbClr val="CC99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899" y="240639"/>
            <a:ext cx="8352928" cy="79208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n w="0"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Для чего нужна логистика?</a:t>
            </a:r>
            <a:endParaRPr lang="ru-RU" sz="4000" b="1" dirty="0">
              <a:ln w="0">
                <a:solidFill>
                  <a:srgbClr val="C00000"/>
                </a:solidFill>
              </a:ln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514" y="1666430"/>
            <a:ext cx="5600237" cy="2145268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  <a:latin typeface="Cambria" panose="02040503050406030204" pitchFamily="18" charset="0"/>
              </a:rPr>
              <a:t>Р</a:t>
            </a:r>
            <a:r>
              <a:rPr lang="ru-RU" sz="2000" dirty="0" smtClean="0">
                <a:solidFill>
                  <a:srgbClr val="0000FF"/>
                </a:solidFill>
                <a:latin typeface="Cambria" panose="02040503050406030204" pitchFamily="18" charset="0"/>
              </a:rPr>
              <a:t>ост </a:t>
            </a:r>
            <a:r>
              <a:rPr lang="ru-RU" sz="2000" dirty="0">
                <a:solidFill>
                  <a:srgbClr val="0000FF"/>
                </a:solidFill>
                <a:latin typeface="Cambria" panose="02040503050406030204" pitchFamily="18" charset="0"/>
              </a:rPr>
              <a:t>объемов промышленного </a:t>
            </a:r>
            <a:r>
              <a:rPr lang="ru-RU" sz="2000" dirty="0" smtClean="0">
                <a:solidFill>
                  <a:srgbClr val="0000FF"/>
                </a:solidFill>
                <a:latin typeface="Cambria" panose="02040503050406030204" pitchFamily="18" charset="0"/>
              </a:rPr>
              <a:t>производства, расширение </a:t>
            </a:r>
            <a:r>
              <a:rPr lang="ru-RU" sz="2000" dirty="0">
                <a:solidFill>
                  <a:srgbClr val="0000FF"/>
                </a:solidFill>
                <a:latin typeface="Cambria" panose="02040503050406030204" pitchFamily="18" charset="0"/>
              </a:rPr>
              <a:t>внутринациональных и мирохозяйственных </a:t>
            </a:r>
            <a:r>
              <a:rPr lang="ru-RU" sz="2000" dirty="0" smtClean="0">
                <a:solidFill>
                  <a:srgbClr val="0000FF"/>
                </a:solidFill>
                <a:latin typeface="Cambria" panose="02040503050406030204" pitchFamily="18" charset="0"/>
              </a:rPr>
              <a:t>связей Беларуси требует больше </a:t>
            </a:r>
            <a:r>
              <a:rPr lang="ru-RU" sz="2000" dirty="0">
                <a:solidFill>
                  <a:srgbClr val="0000FF"/>
                </a:solidFill>
                <a:latin typeface="Cambria" panose="02040503050406030204" pitchFamily="18" charset="0"/>
              </a:rPr>
              <a:t>внимания </a:t>
            </a:r>
            <a:r>
              <a:rPr lang="ru-RU" sz="2000" dirty="0" smtClean="0">
                <a:solidFill>
                  <a:srgbClr val="0000FF"/>
                </a:solidFill>
                <a:latin typeface="Cambria" panose="02040503050406030204" pitchFamily="18" charset="0"/>
              </a:rPr>
              <a:t>уделять сокращению затрат на хозяйственную деятельность.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14449" y="3811698"/>
            <a:ext cx="4968552" cy="1464231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  <a:latin typeface="Cambria" panose="02040503050406030204" pitchFamily="18" charset="0"/>
              </a:rPr>
              <a:t>Развитие </a:t>
            </a:r>
            <a:r>
              <a:rPr lang="ru-RU" sz="2000" dirty="0">
                <a:solidFill>
                  <a:srgbClr val="0000FF"/>
                </a:solidFill>
                <a:latin typeface="Cambria" panose="02040503050406030204" pitchFamily="18" charset="0"/>
              </a:rPr>
              <a:t>логистики в первую очередь и обусловлено стремлением к сокращению временных и денежных затрат, связанных с товародвижением.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073233"/>
            <a:ext cx="2111113" cy="13832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530112"/>
            <a:ext cx="1997088" cy="133204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919" y="2636912"/>
            <a:ext cx="1730318" cy="133194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1" t="3800" r="17450" b="3800"/>
          <a:stretch/>
        </p:blipFill>
        <p:spPr>
          <a:xfrm>
            <a:off x="313338" y="3779155"/>
            <a:ext cx="3250550" cy="289370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457" y="5194259"/>
            <a:ext cx="2413682" cy="160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704367"/>
      </p:ext>
    </p:extLst>
  </p:cSld>
  <p:clrMapOvr>
    <a:masterClrMapping/>
  </p:clrMapOvr>
  <p:transition spd="slow" advClick="0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1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4" t="15045" r="11499" b="8692"/>
          <a:stretch/>
        </p:blipFill>
        <p:spPr>
          <a:xfrm>
            <a:off x="7524654" y="5054446"/>
            <a:ext cx="1349333" cy="1483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98025" y="3877263"/>
            <a:ext cx="8383927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0500" marR="571500"/>
            <a:r>
              <a:rPr lang="ru-RU" sz="2400" b="1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Функциональные области логистики</a:t>
            </a:r>
            <a:r>
              <a:rPr lang="ru-RU" sz="2400" dirty="0" smtClean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76250" marR="57150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70C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закупочная логистика;</a:t>
            </a:r>
            <a:endParaRPr lang="ru-RU" sz="1600" b="1" dirty="0" smtClean="0">
              <a:solidFill>
                <a:srgbClr val="0070C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76250" marR="57150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70C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производственная логистика;</a:t>
            </a:r>
            <a:endParaRPr lang="ru-RU" sz="1600" b="1" dirty="0">
              <a:solidFill>
                <a:srgbClr val="0070C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76250" marR="57150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70C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сбытовая </a:t>
            </a:r>
            <a:r>
              <a:rPr lang="ru-RU" b="1" dirty="0">
                <a:solidFill>
                  <a:srgbClr val="0070C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(маркетинговая, или </a:t>
            </a:r>
            <a:r>
              <a:rPr lang="ru-RU" b="1" dirty="0" smtClean="0">
                <a:solidFill>
                  <a:srgbClr val="0070C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распределительная) логистика;</a:t>
            </a:r>
            <a:endParaRPr lang="ru-RU" sz="1600" b="1" dirty="0" smtClean="0">
              <a:solidFill>
                <a:srgbClr val="0070C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76250" marR="57150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70C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транспортная </a:t>
            </a:r>
            <a:r>
              <a:rPr lang="ru-RU" b="1" dirty="0">
                <a:solidFill>
                  <a:srgbClr val="0070C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логистика (которая, в сущности, является составной частью каждого из </a:t>
            </a:r>
            <a:r>
              <a:rPr lang="ru-RU" b="1" dirty="0" smtClean="0">
                <a:solidFill>
                  <a:srgbClr val="0070C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трех </a:t>
            </a:r>
            <a:r>
              <a:rPr lang="ru-RU" b="1" dirty="0">
                <a:solidFill>
                  <a:srgbClr val="0070C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видов логистики</a:t>
            </a:r>
            <a:r>
              <a:rPr lang="ru-RU" b="1" dirty="0" smtClean="0">
                <a:solidFill>
                  <a:srgbClr val="0070C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sz="1600" b="1" dirty="0" smtClean="0">
              <a:solidFill>
                <a:srgbClr val="0070C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76250" marR="57150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70C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информационная </a:t>
            </a:r>
            <a:r>
              <a:rPr lang="ru-RU" b="1" dirty="0">
                <a:solidFill>
                  <a:srgbClr val="0070C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логистика.</a:t>
            </a:r>
            <a:endParaRPr lang="ru-RU" sz="1600" b="1" dirty="0">
              <a:solidFill>
                <a:srgbClr val="0070C0"/>
              </a:solidFill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323528" y="1628800"/>
            <a:ext cx="8678768" cy="2098576"/>
          </a:xfrm>
          <a:prstGeom prst="homePlate">
            <a:avLst/>
          </a:prstGeom>
          <a:solidFill>
            <a:srgbClr val="F9FB93"/>
          </a:solidFill>
          <a:ln>
            <a:solidFill>
              <a:srgbClr val="F0FA94"/>
            </a:solidFill>
          </a:ln>
          <a:effectLst>
            <a:glow rad="228600">
              <a:srgbClr val="CC99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40198" y="1442629"/>
            <a:ext cx="8822264" cy="2070682"/>
          </a:xfrm>
          <a:prstGeom prst="homePlate">
            <a:avLst/>
          </a:prstGeom>
          <a:pattFill prst="pct60">
            <a:fgClr>
              <a:srgbClr val="F9FB93"/>
            </a:fgClr>
            <a:bgClr>
              <a:srgbClr val="B7FE90"/>
            </a:bgClr>
          </a:patt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Cambria" panose="02040503050406030204" pitchFamily="18" charset="0"/>
              </a:rPr>
              <a:t>Логистика </a:t>
            </a:r>
          </a:p>
          <a:p>
            <a:pPr algn="l"/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Cambria" panose="02040503050406030204" pitchFamily="18" charset="0"/>
              </a:rPr>
              <a:t>как направление хозяйственной деятельности -   это</a:t>
            </a:r>
            <a:r>
              <a:rPr lang="ru-RU" sz="28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Cambria" panose="02040503050406030204" pitchFamily="18" charset="0"/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  <a:latin typeface="Cambria" panose="02040503050406030204" pitchFamily="18" charset="0"/>
              </a:rPr>
              <a:t>управление </a:t>
            </a:r>
            <a:r>
              <a:rPr lang="ru-RU" sz="2400" b="1" dirty="0">
                <a:solidFill>
                  <a:srgbClr val="0000FF"/>
                </a:solidFill>
                <a:latin typeface="Cambria" panose="02040503050406030204" pitchFamily="18" charset="0"/>
              </a:rPr>
              <a:t>материальными и информационными потоками </a:t>
            </a:r>
            <a:r>
              <a:rPr lang="ru-RU" sz="2400" b="1" dirty="0" smtClean="0">
                <a:solidFill>
                  <a:srgbClr val="0000FF"/>
                </a:solidFill>
                <a:latin typeface="Cambria" panose="02040503050406030204" pitchFamily="18" charset="0"/>
              </a:rPr>
              <a:t> в </a:t>
            </a:r>
            <a:r>
              <a:rPr lang="ru-RU" sz="2400" b="1" dirty="0">
                <a:solidFill>
                  <a:srgbClr val="0000FF"/>
                </a:solidFill>
                <a:latin typeface="Cambria" panose="02040503050406030204" pitchFamily="18" charset="0"/>
              </a:rPr>
              <a:t>сферах производства и </a:t>
            </a:r>
            <a:r>
              <a:rPr lang="ru-RU" sz="2400" b="1" dirty="0" smtClean="0">
                <a:solidFill>
                  <a:srgbClr val="0000FF"/>
                </a:solidFill>
                <a:latin typeface="Cambria" panose="02040503050406030204" pitchFamily="18" charset="0"/>
              </a:rPr>
              <a:t>обращения</a:t>
            </a:r>
            <a:endParaRPr lang="ru-RU" sz="2400" b="1" dirty="0">
              <a:solidFill>
                <a:srgbClr val="0000FF"/>
              </a:solidFill>
              <a:latin typeface="Cambria" panose="02040503050406030204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1514" y="188640"/>
            <a:ext cx="8716950" cy="1143008"/>
          </a:xfrm>
          <a:prstGeom prst="ellipse">
            <a:avLst/>
          </a:prstGeom>
          <a:solidFill>
            <a:srgbClr val="00FFFF"/>
          </a:solidFill>
          <a:ln>
            <a:solidFill>
              <a:srgbClr val="F0FA94"/>
            </a:solidFill>
          </a:ln>
          <a:effectLst>
            <a:glow rad="228600">
              <a:srgbClr val="CC99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213525" y="353389"/>
            <a:ext cx="8352928" cy="79208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n w="0"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Что такое  логистика?</a:t>
            </a:r>
            <a:endParaRPr lang="ru-RU" b="1" dirty="0">
              <a:ln w="0">
                <a:solidFill>
                  <a:srgbClr val="C00000"/>
                </a:solidFill>
              </a:ln>
              <a:solidFill>
                <a:srgbClr val="FF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555586"/>
      </p:ext>
    </p:extLst>
  </p:cSld>
  <p:clrMapOvr>
    <a:masterClrMapping/>
  </p:clrMapOvr>
  <p:transition spd="slow" advClick="0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1" grpId="0" animBg="1"/>
      <p:bldP spid="12" grpId="0" animBg="1"/>
      <p:bldP spid="15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74" b="10293"/>
          <a:stretch/>
        </p:blipFill>
        <p:spPr>
          <a:xfrm>
            <a:off x="1694417" y="1888742"/>
            <a:ext cx="5763304" cy="2682406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>
            <a:off x="125927" y="3281026"/>
            <a:ext cx="1693422" cy="1055608"/>
          </a:xfrm>
          <a:prstGeom prst="roundRect">
            <a:avLst/>
          </a:prstGeom>
          <a:solidFill>
            <a:srgbClr val="B7FE9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Пункт </a:t>
            </a:r>
            <a:r>
              <a:rPr lang="ru-RU" sz="3600" b="1" dirty="0" smtClean="0">
                <a:ln w="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А</a:t>
            </a:r>
          </a:p>
          <a:p>
            <a:pPr algn="ctr"/>
            <a:endParaRPr lang="ru-RU" sz="2000" b="1" dirty="0">
              <a:ln w="0">
                <a:solidFill>
                  <a:schemeClr val="tx1"/>
                </a:solidFill>
              </a:ln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67357" y="3281026"/>
            <a:ext cx="1693422" cy="1055608"/>
          </a:xfrm>
          <a:prstGeom prst="roundRect">
            <a:avLst/>
          </a:prstGeom>
          <a:solidFill>
            <a:srgbClr val="B7FE9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Пункт </a:t>
            </a:r>
            <a:r>
              <a:rPr lang="ru-RU" sz="3600" b="1" dirty="0" smtClean="0">
                <a:ln w="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Б</a:t>
            </a:r>
          </a:p>
          <a:p>
            <a:pPr algn="ctr"/>
            <a:endParaRPr lang="ru-RU" sz="2000" b="1" dirty="0">
              <a:ln w="0">
                <a:solidFill>
                  <a:schemeClr val="tx1"/>
                </a:solidFill>
              </a:ln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Cambria" pitchFamily="18" charset="0"/>
            </a:endParaRPr>
          </a:p>
        </p:txBody>
      </p:sp>
      <p:sp>
        <p:nvSpPr>
          <p:cNvPr id="3" name="Выгнутая вправо стрелка 2"/>
          <p:cNvSpPr/>
          <p:nvPr/>
        </p:nvSpPr>
        <p:spPr>
          <a:xfrm rot="16200000">
            <a:off x="3999112" y="-885011"/>
            <a:ext cx="864096" cy="7365815"/>
          </a:xfrm>
          <a:prstGeom prst="curvedLeftArrow">
            <a:avLst>
              <a:gd name="adj1" fmla="val 25000"/>
              <a:gd name="adj2" fmla="val 76667"/>
              <a:gd name="adj3" fmla="val 62479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2333" y="2132856"/>
            <a:ext cx="8342925" cy="100811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/>
                <a:solidFill>
                  <a:srgbClr val="0000FF"/>
                </a:solidFill>
                <a:effectLst/>
                <a:latin typeface="Cambria" panose="02040503050406030204" pitchFamily="18" charset="0"/>
              </a:rPr>
              <a:t>Доставка  товара  с наименьшими финансовыми </a:t>
            </a:r>
          </a:p>
          <a:p>
            <a:pPr algn="ctr"/>
            <a:r>
              <a:rPr lang="ru-RU" sz="2400" b="1" cap="none" spc="0" dirty="0" smtClean="0">
                <a:ln/>
                <a:solidFill>
                  <a:srgbClr val="0000FF"/>
                </a:solidFill>
                <a:effectLst/>
                <a:latin typeface="Cambria" panose="02040503050406030204" pitchFamily="18" charset="0"/>
              </a:rPr>
              <a:t>и временными затратами</a:t>
            </a:r>
            <a:endParaRPr lang="ru-RU" sz="2400" b="1" cap="none" spc="0" dirty="0">
              <a:ln/>
              <a:solidFill>
                <a:srgbClr val="0000FF"/>
              </a:solidFill>
              <a:effectLst/>
              <a:latin typeface="Cambria" panose="02040503050406030204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1514" y="188640"/>
            <a:ext cx="8716950" cy="1143008"/>
          </a:xfrm>
          <a:prstGeom prst="ellipse">
            <a:avLst/>
          </a:prstGeom>
          <a:solidFill>
            <a:srgbClr val="CCFFFF"/>
          </a:solidFill>
          <a:ln>
            <a:solidFill>
              <a:srgbClr val="F0FA94"/>
            </a:solidFill>
          </a:ln>
          <a:effectLst>
            <a:glow rad="228600">
              <a:srgbClr val="CC99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213525" y="353389"/>
            <a:ext cx="835292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0"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Главная цель логистики</a:t>
            </a:r>
            <a:endParaRPr lang="ru-RU" b="1" dirty="0">
              <a:ln w="0">
                <a:solidFill>
                  <a:srgbClr val="C00000"/>
                </a:solidFill>
              </a:ln>
              <a:solidFill>
                <a:srgbClr val="FF0000"/>
              </a:solidFill>
              <a:latin typeface="Cambria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10" b="27288"/>
          <a:stretch/>
        </p:blipFill>
        <p:spPr>
          <a:xfrm>
            <a:off x="0" y="4777382"/>
            <a:ext cx="9144000" cy="194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901257"/>
      </p:ext>
    </p:extLst>
  </p:cSld>
  <p:clrMapOvr>
    <a:masterClrMapping/>
  </p:clrMapOvr>
  <p:transition spd="slow" advClick="0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6" grpId="0" animBg="1"/>
      <p:bldP spid="3" grpId="0" animBg="1"/>
      <p:bldP spid="5" grpId="0"/>
      <p:bldP spid="15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009" y="2053814"/>
            <a:ext cx="5149079" cy="2383299"/>
          </a:xfrm>
        </p:spPr>
        <p:txBody>
          <a:bodyPr>
            <a:normAutofit lnSpcReduction="10000"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Наиболее </a:t>
            </a:r>
            <a:r>
              <a:rPr lang="ru-RU" sz="2000" b="1" dirty="0">
                <a:solidFill>
                  <a:srgbClr val="002060"/>
                </a:solidFill>
                <a:latin typeface="Cambria" panose="02040503050406030204" pitchFamily="18" charset="0"/>
              </a:rPr>
              <a:t>значимым примером </a:t>
            </a:r>
            <a:r>
              <a:rPr lang="ru-RU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логистики является </a:t>
            </a:r>
            <a:r>
              <a:rPr lang="ru-RU" sz="2000" b="1" dirty="0">
                <a:solidFill>
                  <a:srgbClr val="002060"/>
                </a:solidFill>
                <a:latin typeface="Cambria" panose="02040503050406030204" pitchFamily="18" charset="0"/>
              </a:rPr>
              <a:t>1514 год, </a:t>
            </a:r>
            <a:r>
              <a:rPr lang="ru-RU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когда армия Великого Княжества Литовского, </a:t>
            </a:r>
            <a:r>
              <a:rPr lang="ru-RU" sz="2000" b="1" dirty="0">
                <a:solidFill>
                  <a:srgbClr val="002060"/>
                </a:solidFill>
                <a:latin typeface="Cambria" panose="02040503050406030204" pitchFamily="18" charset="0"/>
              </a:rPr>
              <a:t>использовав искусство маневров и хитрость, сумела обмануть </a:t>
            </a:r>
            <a:r>
              <a:rPr lang="ru-RU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и разгромить восьмидесятитысячную </a:t>
            </a:r>
            <a:r>
              <a:rPr lang="ru-RU" sz="2000" b="1" dirty="0">
                <a:solidFill>
                  <a:srgbClr val="002060"/>
                </a:solidFill>
                <a:latin typeface="Cambria" panose="02040503050406030204" pitchFamily="18" charset="0"/>
              </a:rPr>
              <a:t>армию москвитян. </a:t>
            </a:r>
            <a:r>
              <a:rPr lang="ru-RU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 (</a:t>
            </a:r>
            <a:r>
              <a:rPr lang="ru-RU" sz="2000" b="1" dirty="0">
                <a:solidFill>
                  <a:srgbClr val="002060"/>
                </a:solidFill>
                <a:latin typeface="Cambria" panose="02040503050406030204" pitchFamily="18" charset="0"/>
              </a:rPr>
              <a:t>Оршанское сражение)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800" b="1" dirty="0">
              <a:solidFill>
                <a:srgbClr val="0000FF"/>
              </a:solidFill>
              <a:latin typeface="Cambria" panose="02040503050406030204" pitchFamily="18" charset="0"/>
            </a:endParaRPr>
          </a:p>
          <a:p>
            <a:pPr marL="0" indent="0" algn="just">
              <a:buNone/>
            </a:pP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419866" y="158903"/>
            <a:ext cx="8716950" cy="1143008"/>
          </a:xfrm>
          <a:prstGeom prst="ellipse">
            <a:avLst/>
          </a:prstGeom>
          <a:solidFill>
            <a:srgbClr val="CCFFFF"/>
          </a:solidFill>
          <a:ln>
            <a:solidFill>
              <a:srgbClr val="F0FA94"/>
            </a:solidFill>
          </a:ln>
          <a:effectLst>
            <a:glow rad="228600">
              <a:srgbClr val="CC99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95899" y="240639"/>
            <a:ext cx="8352928" cy="79208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n w="0">
                  <a:solidFill>
                    <a:srgbClr val="009900"/>
                  </a:solidFill>
                </a:ln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Логистика в истории….</a:t>
            </a:r>
            <a:endParaRPr lang="ru-RU" sz="4000" b="1" dirty="0">
              <a:ln w="0">
                <a:solidFill>
                  <a:srgbClr val="009900"/>
                </a:solidFill>
              </a:ln>
              <a:solidFill>
                <a:srgbClr val="C00000"/>
              </a:solidFill>
              <a:latin typeface="Cambria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2536" y="4237601"/>
            <a:ext cx="4464497" cy="2620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67544" y="1310222"/>
            <a:ext cx="5976663" cy="707886"/>
          </a:xfrm>
          <a:prstGeom prst="rect">
            <a:avLst/>
          </a:prstGeom>
          <a:solidFill>
            <a:srgbClr val="F9FB93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Cambria" panose="02040503050406030204" pitchFamily="18" charset="0"/>
              </a:rPr>
              <a:t>3 декабря 1514 года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  <a:latin typeface="Cambria" panose="02040503050406030204" pitchFamily="18" charset="0"/>
              </a:rPr>
              <a:t> </a:t>
            </a:r>
            <a:r>
              <a:rPr lang="ru-RU" sz="2000" b="1" dirty="0" smtClean="0">
                <a:solidFill>
                  <a:srgbClr val="0000FF"/>
                </a:solidFill>
                <a:latin typeface="Cambria" panose="02040503050406030204" pitchFamily="18" charset="0"/>
              </a:rPr>
              <a:t> </a:t>
            </a:r>
            <a:r>
              <a:rPr lang="ru-RU" sz="2000" b="1" dirty="0">
                <a:solidFill>
                  <a:srgbClr val="009900"/>
                </a:solidFill>
                <a:latin typeface="Cambria" panose="02040503050406030204" pitchFamily="18" charset="0"/>
              </a:rPr>
              <a:t>День рождения национальной логистики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85839" y="4437112"/>
            <a:ext cx="58509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Cambria" panose="02040503050406030204" pitchFamily="18" charset="0"/>
              </a:rPr>
              <a:t>Особенно активно процесс </a:t>
            </a:r>
            <a:r>
              <a:rPr lang="ru-RU" sz="2000" b="1" dirty="0" err="1">
                <a:solidFill>
                  <a:srgbClr val="C00000"/>
                </a:solidFill>
                <a:latin typeface="Cambria" panose="02040503050406030204" pitchFamily="18" charset="0"/>
              </a:rPr>
              <a:t>логистизации</a:t>
            </a:r>
            <a:r>
              <a:rPr lang="ru-RU" sz="2000" b="1" dirty="0">
                <a:solidFill>
                  <a:srgbClr val="C00000"/>
                </a:solidFill>
                <a:latin typeface="Cambria" panose="02040503050406030204" pitchFamily="18" charset="0"/>
              </a:rPr>
              <a:t> в экономической сфере начался в начале </a:t>
            </a:r>
            <a:r>
              <a:rPr lang="ru-RU" sz="2000" b="1" dirty="0">
                <a:solidFill>
                  <a:srgbClr val="0000FF"/>
                </a:solidFill>
                <a:latin typeface="Cambria" panose="02040503050406030204" pitchFamily="18" charset="0"/>
              </a:rPr>
              <a:t>ХХI </a:t>
            </a:r>
            <a:r>
              <a:rPr lang="ru-RU" sz="20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века. </a:t>
            </a:r>
            <a:r>
              <a:rPr lang="ru-RU" sz="2000" b="1" dirty="0">
                <a:solidFill>
                  <a:srgbClr val="C00000"/>
                </a:solidFill>
                <a:latin typeface="Cambria" panose="02040503050406030204" pitchFamily="18" charset="0"/>
              </a:rPr>
              <a:t>Начинают ежегодно проводиться международные симпозиумы, конференции и конгрессы, на которых обсуждаются научные и практические проблемы логистики.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970401"/>
            <a:ext cx="3744416" cy="2514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69017302"/>
      </p:ext>
    </p:extLst>
  </p:cSld>
  <p:clrMapOvr>
    <a:masterClrMapping/>
  </p:clrMapOvr>
  <p:transition spd="slow" advClick="0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4" grpId="0"/>
      <p:bldP spid="6" grpId="0" animBg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409883" y="131508"/>
            <a:ext cx="8716950" cy="1143008"/>
          </a:xfrm>
          <a:prstGeom prst="ellipse">
            <a:avLst/>
          </a:prstGeom>
          <a:solidFill>
            <a:srgbClr val="B8FD91"/>
          </a:solidFill>
          <a:ln>
            <a:solidFill>
              <a:srgbClr val="F0FA94"/>
            </a:solidFill>
          </a:ln>
          <a:effectLst>
            <a:glow rad="228600">
              <a:srgbClr val="CC99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95899" y="240639"/>
            <a:ext cx="8352928" cy="79208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n w="0">
                  <a:solidFill>
                    <a:srgbClr val="009900"/>
                  </a:solidFill>
                </a:ln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Логистика в Беларуси</a:t>
            </a:r>
            <a:endParaRPr lang="ru-RU" sz="4000" b="1" dirty="0">
              <a:ln w="0">
                <a:solidFill>
                  <a:srgbClr val="009900"/>
                </a:solidFill>
              </a:ln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1914" y="1365749"/>
            <a:ext cx="7992887" cy="892552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Cambria" panose="02040503050406030204" pitchFamily="18" charset="0"/>
              </a:rPr>
              <a:t>Современная логистика – </a:t>
            </a:r>
            <a:r>
              <a:rPr lang="ru-RU" sz="2400" b="1" dirty="0">
                <a:solidFill>
                  <a:srgbClr val="0000FF"/>
                </a:solidFill>
                <a:latin typeface="Cambria" panose="02040503050406030204" pitchFamily="18" charset="0"/>
              </a:rPr>
              <a:t>система организации </a:t>
            </a:r>
            <a:r>
              <a:rPr lang="ru-RU" sz="2400" b="1" dirty="0" smtClean="0">
                <a:solidFill>
                  <a:srgbClr val="0000FF"/>
                </a:solidFill>
                <a:latin typeface="Cambria" panose="02040503050406030204" pitchFamily="18" charset="0"/>
              </a:rPr>
              <a:t>доставки грузов </a:t>
            </a:r>
            <a:r>
              <a:rPr lang="ru-RU" sz="2400" b="1" dirty="0">
                <a:solidFill>
                  <a:srgbClr val="0000FF"/>
                </a:solidFill>
                <a:latin typeface="Cambria" panose="02040503050406030204" pitchFamily="18" charset="0"/>
              </a:rPr>
              <a:t>от производителя к потребителю.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9" r="16196" b="3155"/>
          <a:stretch/>
        </p:blipFill>
        <p:spPr>
          <a:xfrm>
            <a:off x="5884531" y="2326197"/>
            <a:ext cx="3096344" cy="2437547"/>
          </a:xfrm>
        </p:spPr>
      </p:pic>
      <p:sp>
        <p:nvSpPr>
          <p:cNvPr id="10" name="TextBox 9"/>
          <p:cNvSpPr txBox="1"/>
          <p:nvPr/>
        </p:nvSpPr>
        <p:spPr>
          <a:xfrm>
            <a:off x="195899" y="2421585"/>
            <a:ext cx="5555878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6600"/>
                </a:solidFill>
                <a:latin typeface="Cambria" panose="02040503050406030204" pitchFamily="18" charset="0"/>
              </a:rPr>
              <a:t>В ряде городов Беларуси организованы научные и учебные центры по подготовке специалистов, владеющих правилами и принципами логистики. Транснациональные компании, крупные фирмы создают специальные службы и отделы логистики.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88187" y="4763744"/>
            <a:ext cx="6192688" cy="1938992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Актуальным в Беларуси в сфере логистики  является формирование национальной нормативной правовой  базы. В </a:t>
            </a:r>
            <a:r>
              <a:rPr lang="ru-RU" sz="2000" b="1" dirty="0">
                <a:solidFill>
                  <a:srgbClr val="C00000"/>
                </a:solidFill>
                <a:latin typeface="Cambria" panose="02040503050406030204" pitchFamily="18" charset="0"/>
              </a:rPr>
              <a:t>рамках Программы развития логистической системы Республики </a:t>
            </a:r>
            <a:r>
              <a:rPr lang="ru-RU" sz="20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Беларусь разработаны и внедрены государственные стандарты.</a:t>
            </a:r>
            <a:endParaRPr lang="ru-RU" sz="20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" y="4792886"/>
            <a:ext cx="2483768" cy="1798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94068642"/>
      </p:ext>
    </p:extLst>
  </p:cSld>
  <p:clrMapOvr>
    <a:masterClrMapping/>
  </p:clrMapOvr>
  <p:transition spd="slow" advClick="0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6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1514" y="188640"/>
            <a:ext cx="8678768" cy="1143008"/>
          </a:xfrm>
          <a:prstGeom prst="ellipse">
            <a:avLst/>
          </a:prstGeom>
          <a:solidFill>
            <a:srgbClr val="CCFFFF"/>
          </a:solidFill>
          <a:ln>
            <a:solidFill>
              <a:srgbClr val="F0FA94"/>
            </a:solidFill>
          </a:ln>
          <a:effectLst>
            <a:glow rad="228600">
              <a:srgbClr val="CC99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899" y="240639"/>
            <a:ext cx="8352928" cy="79208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n w="0"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Логист –профессия 21 века</a:t>
            </a:r>
            <a:endParaRPr lang="ru-RU" sz="4000" b="1" dirty="0">
              <a:ln w="0">
                <a:solidFill>
                  <a:srgbClr val="C00000"/>
                </a:solidFill>
              </a:ln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46638" y="1376727"/>
            <a:ext cx="3990631" cy="1267837"/>
          </a:xfrm>
          <a:prstGeom prst="horizontalScroll">
            <a:avLst/>
          </a:prstGeom>
          <a:solidFill>
            <a:srgbClr val="FF99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0">
                  <a:solidFill>
                    <a:schemeClr val="tx1"/>
                  </a:solidFill>
                </a:ln>
                <a:solidFill>
                  <a:srgbClr val="0099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Профессия логиста</a:t>
            </a:r>
          </a:p>
          <a:p>
            <a:pPr algn="ctr"/>
            <a:r>
              <a:rPr lang="ru-RU" sz="2800" b="1" dirty="0" smtClean="0">
                <a:ln w="0">
                  <a:solidFill>
                    <a:schemeClr val="tx1"/>
                  </a:solidFill>
                </a:ln>
                <a:solidFill>
                  <a:srgbClr val="0099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 сегодня актуальна</a:t>
            </a:r>
            <a:endParaRPr lang="ru-RU" sz="2800" b="1" dirty="0">
              <a:ln w="0">
                <a:solidFill>
                  <a:schemeClr val="tx1"/>
                </a:solidFill>
              </a:ln>
              <a:solidFill>
                <a:srgbClr val="009900"/>
              </a:solidFill>
              <a:effectLst>
                <a:reflection blurRad="6350" stA="53000" endA="300" endPos="35500" dir="5400000" sy="-90000" algn="bl" rotWithShape="0"/>
              </a:effectLst>
              <a:latin typeface="Cambria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91880" y="4182154"/>
            <a:ext cx="4536506" cy="1267837"/>
          </a:xfrm>
          <a:prstGeom prst="horizontalScroll">
            <a:avLst/>
          </a:prstGeom>
          <a:solidFill>
            <a:srgbClr val="FF99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0">
                  <a:solidFill>
                    <a:schemeClr val="tx1"/>
                  </a:solidFill>
                </a:ln>
                <a:solidFill>
                  <a:srgbClr val="0099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Логисты востребованы на рынке труда</a:t>
            </a:r>
            <a:endParaRPr lang="ru-RU" sz="2800" b="1" dirty="0">
              <a:ln w="0">
                <a:solidFill>
                  <a:schemeClr val="tx1"/>
                </a:solidFill>
              </a:ln>
              <a:solidFill>
                <a:srgbClr val="009900"/>
              </a:solidFill>
              <a:effectLst>
                <a:reflection blurRad="6350" stA="53000" endA="300" endPos="35500" dir="5400000" sy="-90000" algn="bl" rotWithShape="0"/>
              </a:effectLst>
              <a:latin typeface="Cambria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7330"/>
            <a:ext cx="3240360" cy="398029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403648" y="2801979"/>
            <a:ext cx="7636830" cy="1267837"/>
          </a:xfrm>
          <a:prstGeom prst="horizontalScroll">
            <a:avLst/>
          </a:prstGeom>
          <a:solidFill>
            <a:srgbClr val="B8FD9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0">
                  <a:solidFill>
                    <a:schemeClr val="tx1"/>
                  </a:solidFill>
                </a:ln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Многим компаниям и предприятиям требуются квалифицированные логисты</a:t>
            </a:r>
            <a:endParaRPr lang="ru-RU" sz="2800" b="1" dirty="0">
              <a:ln w="0">
                <a:solidFill>
                  <a:schemeClr val="tx1"/>
                </a:solidFill>
              </a:ln>
              <a:solidFill>
                <a:srgbClr val="0000FF"/>
              </a:solidFill>
              <a:effectLst>
                <a:reflection blurRad="6350" stA="53000" endA="300" endPos="35500" dir="5400000" sy="-90000" algn="bl" rotWithShape="0"/>
              </a:effectLst>
              <a:latin typeface="Cambria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73263" y="5495070"/>
            <a:ext cx="5775564" cy="1267837"/>
          </a:xfrm>
          <a:prstGeom prst="horizontalScroll">
            <a:avLst/>
          </a:prstGeom>
          <a:solidFill>
            <a:srgbClr val="B8FD9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0">
                  <a:solidFill>
                    <a:schemeClr val="tx1"/>
                  </a:solidFill>
                </a:ln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Логист – сегодня модная и престижная профессия</a:t>
            </a:r>
            <a:endParaRPr lang="ru-RU" sz="2800" b="1" dirty="0">
              <a:ln w="0">
                <a:solidFill>
                  <a:schemeClr val="tx1"/>
                </a:solidFill>
              </a:ln>
              <a:solidFill>
                <a:srgbClr val="0000FF"/>
              </a:solidFill>
              <a:effectLst>
                <a:reflection blurRad="6350" stA="53000" endA="300" endPos="35500" dir="5400000" sy="-90000" algn="bl" rotWithShape="0"/>
              </a:effectLst>
              <a:latin typeface="Cambria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08" r="9313" b="18447"/>
          <a:stretch/>
        </p:blipFill>
        <p:spPr>
          <a:xfrm>
            <a:off x="251520" y="1190143"/>
            <a:ext cx="4128614" cy="1806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35937644"/>
      </p:ext>
    </p:extLst>
  </p:cSld>
  <p:clrMapOvr>
    <a:masterClrMapping/>
  </p:clrMapOvr>
  <p:transition spd="slow" advClick="0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9" grpId="0" animBg="1"/>
      <p:bldP spid="22" grpId="0" animBg="1"/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1514" y="188640"/>
            <a:ext cx="8678768" cy="1143008"/>
          </a:xfrm>
          <a:prstGeom prst="ellipse">
            <a:avLst/>
          </a:prstGeom>
          <a:solidFill>
            <a:srgbClr val="F0FA94"/>
          </a:solidFill>
          <a:ln>
            <a:solidFill>
              <a:srgbClr val="F0FA94"/>
            </a:solidFill>
          </a:ln>
          <a:effectLst>
            <a:glow rad="228600">
              <a:srgbClr val="CC99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899" y="240639"/>
            <a:ext cx="8352928" cy="79208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n w="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Логист –профессия 21 века</a:t>
            </a:r>
            <a:endParaRPr lang="ru-RU" sz="4000" b="1" dirty="0">
              <a:ln w="0">
                <a:solidFill>
                  <a:srgbClr val="C00000"/>
                </a:solidFill>
              </a:ln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6" y="5348841"/>
            <a:ext cx="2592288" cy="783193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Организация документооборота</a:t>
            </a:r>
            <a:endParaRPr lang="ru-RU" sz="2000" b="1" dirty="0">
              <a:ln w="0">
                <a:solidFill>
                  <a:schemeClr val="tx1"/>
                </a:solidFill>
              </a:ln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4112" y="1383647"/>
            <a:ext cx="8135168" cy="858857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Сфера деятельности логиста</a:t>
            </a:r>
            <a:endParaRPr lang="ru-RU" sz="3600" b="1" dirty="0">
              <a:ln w="0">
                <a:solidFill>
                  <a:schemeClr val="tx1"/>
                </a:solidFill>
              </a:ln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Cambr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50667" y="4150250"/>
            <a:ext cx="3300934" cy="783193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Разработка выгодных схем поставок</a:t>
            </a:r>
            <a:endParaRPr lang="ru-RU" sz="2000" b="1" dirty="0">
              <a:ln w="0">
                <a:solidFill>
                  <a:schemeClr val="tx1"/>
                </a:solidFill>
              </a:ln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Cambr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33091" y="2404940"/>
            <a:ext cx="2952328" cy="783193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Анализ рынка транспортных услуг</a:t>
            </a:r>
            <a:endParaRPr lang="ru-RU" sz="2000" b="1" dirty="0">
              <a:ln w="0">
                <a:solidFill>
                  <a:schemeClr val="tx1"/>
                </a:solidFill>
              </a:ln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Cambr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24970" y="2758669"/>
            <a:ext cx="2952328" cy="783193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Поиск надёжных партнёров</a:t>
            </a:r>
            <a:endParaRPr lang="ru-RU" sz="2000" b="1" dirty="0">
              <a:ln w="0">
                <a:solidFill>
                  <a:schemeClr val="tx1"/>
                </a:solidFill>
              </a:ln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Cambr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02696" y="5517232"/>
            <a:ext cx="5256584" cy="1123712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Координация действий с производителями, отделом продаж, складами</a:t>
            </a:r>
            <a:endParaRPr lang="ru-RU" sz="2000" b="1" dirty="0">
              <a:ln w="0">
                <a:solidFill>
                  <a:schemeClr val="tx1"/>
                </a:solidFill>
              </a:ln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Cambria" pitchFamily="18" charset="0"/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4815134" y="2871866"/>
            <a:ext cx="1080120" cy="25459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5400000">
            <a:off x="6928259" y="3705883"/>
            <a:ext cx="608388" cy="28034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10800000">
            <a:off x="2934456" y="5758953"/>
            <a:ext cx="695733" cy="23710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92" r="5417"/>
          <a:stretch/>
        </p:blipFill>
        <p:spPr>
          <a:xfrm>
            <a:off x="2504704" y="3423495"/>
            <a:ext cx="3245964" cy="1879212"/>
          </a:xfrm>
          <a:prstGeom prst="round2DiagRect">
            <a:avLst/>
          </a:prstGeom>
        </p:spPr>
      </p:pic>
      <p:sp>
        <p:nvSpPr>
          <p:cNvPr id="19" name="Стрелка вправо 18"/>
          <p:cNvSpPr/>
          <p:nvPr/>
        </p:nvSpPr>
        <p:spPr>
          <a:xfrm rot="5400000">
            <a:off x="6472259" y="5113237"/>
            <a:ext cx="542344" cy="26564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16200000">
            <a:off x="1561661" y="4841413"/>
            <a:ext cx="671005" cy="26695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16200000">
            <a:off x="1852259" y="3358635"/>
            <a:ext cx="618262" cy="261501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6180" y="3836967"/>
            <a:ext cx="2952328" cy="783193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Доставка товара и его складирование</a:t>
            </a:r>
            <a:endParaRPr lang="ru-RU" sz="2000" b="1" dirty="0">
              <a:ln w="0">
                <a:solidFill>
                  <a:schemeClr val="tx1"/>
                </a:solidFill>
              </a:ln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5506192"/>
      </p:ext>
    </p:extLst>
  </p:cSld>
  <p:clrMapOvr>
    <a:masterClrMapping/>
  </p:clrMapOvr>
  <p:transition spd="slow" advClick="0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5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0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6" grpId="0" animBg="1"/>
      <p:bldP spid="9" grpId="0" animBg="1"/>
      <p:bldP spid="11" grpId="0" animBg="1"/>
      <p:bldP spid="12" grpId="0" animBg="1"/>
      <p:bldP spid="13" grpId="0" animBg="1"/>
      <p:bldP spid="15" grpId="0" animBg="1"/>
      <p:bldP spid="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1514" y="188640"/>
            <a:ext cx="8678768" cy="1143008"/>
          </a:xfrm>
          <a:prstGeom prst="ellipse">
            <a:avLst/>
          </a:prstGeom>
          <a:solidFill>
            <a:srgbClr val="F0FA94"/>
          </a:solidFill>
          <a:ln>
            <a:solidFill>
              <a:srgbClr val="F0FA94"/>
            </a:solidFill>
          </a:ln>
          <a:effectLst>
            <a:glow rad="228600">
              <a:srgbClr val="CC99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51" y="383954"/>
            <a:ext cx="8352928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ln w="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Логист – </a:t>
            </a:r>
            <a:r>
              <a:rPr lang="ru-RU" sz="2700" b="1" dirty="0" smtClean="0">
                <a:ln w="0"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Cambria" pitchFamily="18" charset="0"/>
              </a:rPr>
              <a:t>это </a:t>
            </a:r>
            <a:r>
              <a:rPr lang="ru-RU" sz="2200" b="1" dirty="0" smtClean="0">
                <a:ln w="0">
                  <a:solidFill>
                    <a:srgbClr val="0000FF"/>
                  </a:solidFill>
                </a:ln>
                <a:solidFill>
                  <a:srgbClr val="0000FF"/>
                </a:solidFill>
                <a:effectLst/>
                <a:latin typeface="Cambria" pitchFamily="18" charset="0"/>
              </a:rPr>
              <a:t>специалист, который организует и координирует доставку товара от производства до точек реализации</a:t>
            </a:r>
            <a:endParaRPr lang="ru-RU" sz="2200" b="1" dirty="0">
              <a:ln w="0">
                <a:solidFill>
                  <a:srgbClr val="0000FF"/>
                </a:solidFill>
              </a:ln>
              <a:solidFill>
                <a:srgbClr val="0000FF"/>
              </a:solidFill>
              <a:effectLst/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39952" y="4603171"/>
            <a:ext cx="4783946" cy="51077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0"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Стрессоустойчивость </a:t>
            </a:r>
            <a:endParaRPr lang="ru-RU" sz="2400" b="1" dirty="0">
              <a:ln w="0">
                <a:solidFill>
                  <a:schemeClr val="bg2">
                    <a:lumMod val="25000"/>
                  </a:schemeClr>
                </a:solidFill>
              </a:ln>
              <a:solidFill>
                <a:srgbClr val="0000FF"/>
              </a:solidFill>
              <a:effectLst>
                <a:reflection blurRad="6350" stA="53000" endA="300" endPos="35500" dir="5400000" sy="-90000" algn="bl" rotWithShape="0"/>
              </a:effectLst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7817" y="2412927"/>
            <a:ext cx="4752528" cy="51077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0"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Способность руководить</a:t>
            </a:r>
            <a:endParaRPr lang="ru-RU" sz="2400" b="1" dirty="0">
              <a:ln w="0">
                <a:solidFill>
                  <a:schemeClr val="bg2">
                    <a:lumMod val="25000"/>
                  </a:schemeClr>
                </a:solidFill>
              </a:ln>
              <a:solidFill>
                <a:srgbClr val="0000FF"/>
              </a:solidFill>
              <a:effectLst>
                <a:reflection blurRad="6350" stA="53000" endA="300" endPos="35500" dir="5400000" sy="-90000" algn="bl" rotWithShape="0"/>
              </a:effectLst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8026" y="3907987"/>
            <a:ext cx="4783948" cy="51077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0"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Концентрация внимания</a:t>
            </a:r>
            <a:endParaRPr lang="ru-RU" sz="2400" b="1" dirty="0">
              <a:ln w="0">
                <a:solidFill>
                  <a:schemeClr val="bg2">
                    <a:lumMod val="25000"/>
                  </a:schemeClr>
                </a:solidFill>
              </a:ln>
              <a:solidFill>
                <a:srgbClr val="0000FF"/>
              </a:solidFill>
              <a:effectLst>
                <a:reflection blurRad="6350" stA="53000" endA="300" endPos="35500" dir="5400000" sy="-90000" algn="bl" rotWithShape="0"/>
              </a:effectLst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2108" y="3160457"/>
            <a:ext cx="4783947" cy="51077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0"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Аналитическое мышление</a:t>
            </a:r>
            <a:endParaRPr lang="ru-RU" sz="2400" b="1" dirty="0">
              <a:ln w="0">
                <a:solidFill>
                  <a:schemeClr val="bg2">
                    <a:lumMod val="25000"/>
                  </a:schemeClr>
                </a:solidFill>
              </a:ln>
              <a:solidFill>
                <a:srgbClr val="0000FF"/>
              </a:solidFill>
              <a:effectLst>
                <a:reflection blurRad="6350" stA="53000" endA="300" endPos="35500" dir="5400000" sy="-90000" algn="bl" rotWithShape="0"/>
              </a:effectLst>
              <a:latin typeface="Cambria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8" y="1304572"/>
            <a:ext cx="2280417" cy="111518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131992" y="5373706"/>
            <a:ext cx="4799866" cy="51077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ln w="0"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Коммуникативность</a:t>
            </a:r>
            <a:r>
              <a:rPr lang="ru-RU" sz="2400" b="1" dirty="0" smtClean="0">
                <a:ln w="0"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 </a:t>
            </a:r>
            <a:endParaRPr lang="ru-RU" sz="2400" b="1" dirty="0">
              <a:ln w="0">
                <a:solidFill>
                  <a:schemeClr val="bg2">
                    <a:lumMod val="25000"/>
                  </a:schemeClr>
                </a:solidFill>
              </a:ln>
              <a:solidFill>
                <a:srgbClr val="0000FF"/>
              </a:solidFill>
              <a:effectLst>
                <a:reflection blurRad="6350" stA="53000" endA="300" endPos="35500" dir="5400000" sy="-90000" algn="bl" rotWithShape="0"/>
              </a:effectLst>
              <a:latin typeface="Cambr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55775" y="1459487"/>
            <a:ext cx="6000503" cy="858857"/>
          </a:xfrm>
          <a:prstGeom prst="horizontalScroll">
            <a:avLst/>
          </a:prstGeom>
          <a:solidFill>
            <a:srgbClr val="B8FD9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Качества логиста</a:t>
            </a:r>
            <a:endParaRPr lang="ru-RU" sz="3600" b="1" dirty="0">
              <a:ln w="0">
                <a:solidFill>
                  <a:schemeClr val="tx1"/>
                </a:solidFill>
              </a:ln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Cambria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40" y="4568097"/>
            <a:ext cx="3785795" cy="2173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4139952" y="6159388"/>
            <a:ext cx="4799866" cy="51077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0"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itchFamily="18" charset="0"/>
              </a:rPr>
              <a:t>Ответственность </a:t>
            </a:r>
            <a:endParaRPr lang="ru-RU" sz="2400" b="1" dirty="0">
              <a:ln w="0">
                <a:solidFill>
                  <a:schemeClr val="bg2">
                    <a:lumMod val="25000"/>
                  </a:schemeClr>
                </a:solidFill>
              </a:ln>
              <a:solidFill>
                <a:srgbClr val="0000FF"/>
              </a:solidFill>
              <a:effectLst>
                <a:reflection blurRad="6350" stA="53000" endA="300" endPos="35500" dir="5400000" sy="-90000" algn="bl" rotWithShape="0"/>
              </a:effectLst>
              <a:latin typeface="Cambri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672" y="2349941"/>
            <a:ext cx="3628218" cy="21857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46052274"/>
      </p:ext>
    </p:extLst>
  </p:cSld>
  <p:clrMapOvr>
    <a:masterClrMapping/>
  </p:clrMapOvr>
  <p:transition spd="slow" advClick="0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500"/>
                            </p:stCondLst>
                            <p:childTnLst>
                              <p:par>
                                <p:cTn id="5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500"/>
                            </p:stCondLst>
                            <p:childTnLst>
                              <p:par>
                                <p:cTn id="6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500"/>
                            </p:stCondLst>
                            <p:childTnLst>
                              <p:par>
                                <p:cTn id="6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973</TotalTime>
  <Words>535</Words>
  <Application>Microsoft Office PowerPoint</Application>
  <PresentationFormat>Экран (4:3)</PresentationFormat>
  <Paragraphs>85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Для чего нужна логистика?</vt:lpstr>
      <vt:lpstr>Что такое  логистика?</vt:lpstr>
      <vt:lpstr>Презентация PowerPoint</vt:lpstr>
      <vt:lpstr>Логистика в истории….</vt:lpstr>
      <vt:lpstr>Логистика в Беларуси</vt:lpstr>
      <vt:lpstr>Логист –профессия 21 века</vt:lpstr>
      <vt:lpstr>Логист –профессия 21 века</vt:lpstr>
      <vt:lpstr>Логист – это специалист, который организует и координирует доставку товара от производства до точек реализации</vt:lpstr>
      <vt:lpstr>Логистика будущего</vt:lpstr>
      <vt:lpstr>Логистика будущего</vt:lpstr>
      <vt:lpstr>Логист будущего – это специалист, который:</vt:lpstr>
      <vt:lpstr>Мой выбор – логистика</vt:lpstr>
      <vt:lpstr>Используемые 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9</cp:revision>
  <dcterms:created xsi:type="dcterms:W3CDTF">2019-02-06T07:45:46Z</dcterms:created>
  <dcterms:modified xsi:type="dcterms:W3CDTF">2024-11-12T09:26:25Z</dcterms:modified>
</cp:coreProperties>
</file>