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15128" y="1788454"/>
            <a:ext cx="8361229" cy="2098226"/>
          </a:xfrm>
        </p:spPr>
        <p:txBody>
          <a:bodyPr anchor="b">
            <a:noAutofit/>
          </a:bodyPr>
          <a:lstStyle>
            <a:lvl1pPr algn="ct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79906" y="3956279"/>
            <a:ext cx="6831673" cy="1086237"/>
          </a:xfrm>
        </p:spPr>
        <p:txBody>
          <a:bodyPr>
            <a:normAutofit/>
          </a:bodyPr>
          <a:lstStyle>
            <a:lvl1pPr marL="0" indent="0"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3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52858" y="6453386"/>
            <a:ext cx="1607944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pPr/>
              <a:t>5/11/24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054" y="6453386"/>
            <a:ext cx="7023377" cy="404614"/>
          </a:xfrm>
        </p:spPr>
        <p:txBody>
          <a:bodyPr/>
          <a:lstStyle>
            <a:lvl1pPr algn="ctr">
              <a:defRPr baseline="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grpSp>
        <p:nvGrpSpPr>
          <p:cNvPr id="7" name="Group 6"/>
          <p:cNvGrpSpPr/>
          <p:nvPr/>
        </p:nvGrpSpPr>
        <p:grpSpPr>
          <a:xfrm>
            <a:off x="752858" y="744469"/>
            <a:ext cx="10674117" cy="5349671"/>
            <a:chOff x="752858" y="744469"/>
            <a:chExt cx="10674117" cy="5349671"/>
          </a:xfrm>
        </p:grpSpPr>
        <p:sp>
          <p:nvSpPr>
            <p:cNvPr id="11" name="Freeform 6"/>
            <p:cNvSpPr/>
            <p:nvPr/>
          </p:nvSpPr>
          <p:spPr bwMode="auto">
            <a:xfrm>
              <a:off x="8151962" y="1685652"/>
              <a:ext cx="3275013" cy="4408488"/>
            </a:xfrm>
            <a:custGeom>
              <a:avLst/>
              <a:gdLst/>
              <a:ahLst/>
              <a:cxnLst/>
              <a:rect l="l" t="t" r="r" b="b"/>
              <a:pathLst>
                <a:path w="10000" h="10000">
                  <a:moveTo>
                    <a:pt x="8761" y="0"/>
                  </a:moveTo>
                  <a:lnTo>
                    <a:pt x="10000" y="0"/>
                  </a:lnTo>
                  <a:lnTo>
                    <a:pt x="10000" y="10000"/>
                  </a:lnTo>
                  <a:lnTo>
                    <a:pt x="0" y="10000"/>
                  </a:lnTo>
                  <a:lnTo>
                    <a:pt x="0" y="9126"/>
                  </a:lnTo>
                  <a:lnTo>
                    <a:pt x="8761" y="9127"/>
                  </a:lnTo>
                  <a:lnTo>
                    <a:pt x="8761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4" name="Freeform 6"/>
            <p:cNvSpPr/>
            <p:nvPr/>
          </p:nvSpPr>
          <p:spPr bwMode="auto">
            <a:xfrm flipH="1" flipV="1">
              <a:off x="752858" y="744469"/>
              <a:ext cx="3275668" cy="4408488"/>
            </a:xfrm>
            <a:custGeom>
              <a:avLst/>
              <a:gdLst/>
              <a:ahLst/>
              <a:cxnLst/>
              <a:rect l="l" t="t" r="r" b="b"/>
              <a:pathLst>
                <a:path w="10002" h="10000">
                  <a:moveTo>
                    <a:pt x="8763" y="0"/>
                  </a:moveTo>
                  <a:lnTo>
                    <a:pt x="10002" y="0"/>
                  </a:lnTo>
                  <a:lnTo>
                    <a:pt x="10002" y="10000"/>
                  </a:lnTo>
                  <a:lnTo>
                    <a:pt x="2" y="10000"/>
                  </a:lnTo>
                  <a:cubicBezTo>
                    <a:pt x="-2" y="9698"/>
                    <a:pt x="4" y="9427"/>
                    <a:pt x="0" y="9125"/>
                  </a:cubicBezTo>
                  <a:lnTo>
                    <a:pt x="8763" y="9128"/>
                  </a:lnTo>
                  <a:lnTo>
                    <a:pt x="8763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</p:grp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2295525"/>
            <a:ext cx="9601200" cy="357187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5/11/24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596561" y="624156"/>
            <a:ext cx="1565766" cy="5243244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624156"/>
            <a:ext cx="8179641" cy="5243244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5/11/24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5/11/24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5025" y="1301360"/>
            <a:ext cx="9612971" cy="2852737"/>
          </a:xfrm>
        </p:spPr>
        <p:txBody>
          <a:bodyPr anchor="b">
            <a:normAutofit/>
          </a:bodyPr>
          <a:lstStyle>
            <a:lvl1pPr algn="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5025" y="4216328"/>
            <a:ext cx="9612971" cy="1143324"/>
          </a:xfrm>
        </p:spPr>
        <p:txBody>
          <a:bodyPr/>
          <a:lstStyle>
            <a:lvl1pPr marL="0" indent="0" algn="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38908" y="6453386"/>
            <a:ext cx="1622409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pPr/>
              <a:t>5/11/24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312" y="6453386"/>
            <a:ext cx="7023377" cy="404614"/>
          </a:xfrm>
        </p:spPr>
        <p:txBody>
          <a:bodyPr/>
          <a:lstStyle>
            <a:lvl1pPr algn="ctr"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7" name="Freeform 6" title="Crop Mark"/>
          <p:cNvSpPr/>
          <p:nvPr/>
        </p:nvSpPr>
        <p:spPr bwMode="auto">
          <a:xfrm>
            <a:off x="8151962" y="1685652"/>
            <a:ext cx="3275013" cy="4408488"/>
          </a:xfrm>
          <a:custGeom>
            <a:avLst/>
            <a:gdLst/>
            <a:ahLst/>
            <a:cxnLst/>
            <a:rect l="0" t="0" r="r" b="b"/>
            <a:pathLst>
              <a:path w="4125" h="5554">
                <a:moveTo>
                  <a:pt x="3614" y="0"/>
                </a:moveTo>
                <a:lnTo>
                  <a:pt x="4125" y="0"/>
                </a:lnTo>
                <a:lnTo>
                  <a:pt x="4125" y="5554"/>
                </a:lnTo>
                <a:lnTo>
                  <a:pt x="0" y="5554"/>
                </a:lnTo>
                <a:lnTo>
                  <a:pt x="0" y="5074"/>
                </a:lnTo>
                <a:lnTo>
                  <a:pt x="3614" y="5074"/>
                </a:lnTo>
                <a:lnTo>
                  <a:pt x="3614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71600" y="2285999"/>
            <a:ext cx="4447786" cy="3581401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25403" y="2285999"/>
            <a:ext cx="4447786" cy="3581401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5/11/24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71600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25014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525014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5/11/24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5/11/24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5/11/24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Autofit/>
          </a:bodyPr>
          <a:lstStyle>
            <a:lvl1pPr>
              <a:lnSpc>
                <a:spcPct val="84000"/>
              </a:lnSpc>
              <a:defRPr sz="4800" baseline="0">
                <a:solidFill>
                  <a:schemeClr val="tx2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56020" y="685801"/>
            <a:ext cx="5212080" cy="517525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6344"/>
            <a:ext cx="3855720" cy="3011056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pPr/>
              <a:t>5/11/24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rmAutofit/>
          </a:bodyPr>
          <a:lstStyle>
            <a:lvl1pPr>
              <a:lnSpc>
                <a:spcPct val="84000"/>
              </a:lnSpc>
              <a:defRPr sz="4800" baseline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532120" y="0"/>
            <a:ext cx="6659880" cy="6857999"/>
          </a:xfrm>
        </p:spPr>
        <p:txBody>
          <a:bodyPr anchor="t"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5968"/>
            <a:ext cx="3855720" cy="3011432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pPr/>
              <a:t>5/11/24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286000"/>
            <a:ext cx="9601200" cy="3581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390650" y="6453386"/>
            <a:ext cx="120457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pPr/>
              <a:t>5/11/24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93564" y="6453386"/>
            <a:ext cx="6280830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472736" y="6453386"/>
            <a:ext cx="159629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aseline="0"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9" name="Rectangle 8" title="Side bar"/>
          <p:cNvSpPr/>
          <p:nvPr/>
        </p:nvSpPr>
        <p:spPr>
          <a:xfrm>
            <a:off x="478095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89000"/>
        </a:lnSpc>
        <a:spcBef>
          <a:spcPct val="0"/>
        </a:spcBef>
        <a:buNone/>
        <a:defRPr sz="4400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84048" indent="-384048" algn="l" defTabSz="914400" rtl="0" eaLnBrk="1" latinLnBrk="0" hangingPunct="1">
        <a:lnSpc>
          <a:spcPct val="94000"/>
        </a:lnSpc>
        <a:spcBef>
          <a:spcPts val="1000"/>
        </a:spcBef>
        <a:spcAft>
          <a:spcPts val="200"/>
        </a:spcAft>
        <a:buFont typeface="Franklin Gothic Book" panose="020B0503020102020204" pitchFamily="34" charset="0"/>
        <a:buChar char="■"/>
        <a:defRPr sz="2000" kern="1200" baseline="0">
          <a:solidFill>
            <a:schemeClr val="tx2"/>
          </a:solidFill>
          <a:latin typeface="+mn-lt"/>
          <a:ea typeface="+mn-ea"/>
          <a:cs typeface="+mn-cs"/>
        </a:defRPr>
      </a:lvl1pPr>
      <a:lvl2pPr marL="914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2000" i="1" kern="1200" baseline="0">
          <a:solidFill>
            <a:schemeClr val="tx2"/>
          </a:solidFill>
          <a:latin typeface="+mn-lt"/>
          <a:ea typeface="+mn-ea"/>
          <a:cs typeface="+mn-cs"/>
        </a:defRPr>
      </a:lvl2pPr>
      <a:lvl3pPr marL="1371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3pPr>
      <a:lvl4pPr marL="1828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800" i="1" kern="1200" baseline="0">
          <a:solidFill>
            <a:schemeClr val="tx2"/>
          </a:solidFill>
          <a:latin typeface="+mn-lt"/>
          <a:ea typeface="+mn-ea"/>
          <a:cs typeface="+mn-cs"/>
        </a:defRPr>
      </a:lvl4pPr>
      <a:lvl5pPr marL="22860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27432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600" i="1" kern="1200" baseline="0">
          <a:solidFill>
            <a:schemeClr val="tx2"/>
          </a:solidFill>
          <a:latin typeface="+mn-lt"/>
          <a:ea typeface="+mn-ea"/>
          <a:cs typeface="+mn-cs"/>
        </a:defRPr>
      </a:lvl6pPr>
      <a:lvl7pPr marL="3200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3657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400" i="1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4114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3" orient="horz" pos="1368">
          <p15:clr>
            <a:srgbClr val="F26B43"/>
          </p15:clr>
        </p15:guide>
        <p15:guide id="4" orient="horz" pos="1440">
          <p15:clr>
            <a:srgbClr val="F26B43"/>
          </p15:clr>
        </p15:guide>
        <p15:guide id="6" orient="horz" pos="3696">
          <p15:clr>
            <a:srgbClr val="F26B43"/>
          </p15:clr>
        </p15:guide>
        <p15:guide id="7" orient="horz" pos="432">
          <p15:clr>
            <a:srgbClr val="F26B43"/>
          </p15:clr>
        </p15:guide>
        <p15:guide id="8" orient="horz" pos="1512">
          <p15:clr>
            <a:srgbClr val="F26B43"/>
          </p15:clr>
        </p15:guide>
        <p15:guide id="9" pos="6912">
          <p15:clr>
            <a:srgbClr val="F26B43"/>
          </p15:clr>
        </p15:guide>
        <p15:guide id="10" pos="936">
          <p15:clr>
            <a:srgbClr val="F26B43"/>
          </p15:clr>
        </p15:guide>
        <p15:guide id="11" pos="86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ED754FA-0181-C148-C530-96443BB9247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915385" y="1965782"/>
            <a:ext cx="8361229" cy="2926436"/>
          </a:xfrm>
        </p:spPr>
        <p:txBody>
          <a:bodyPr/>
          <a:lstStyle/>
          <a:p>
            <a:r>
              <a:rPr lang="ru-RU" dirty="0"/>
              <a:t>Повторение </a:t>
            </a:r>
            <a:br>
              <a:rPr lang="ru-RU" dirty="0"/>
            </a:br>
            <a:r>
              <a:rPr lang="ru-RU" dirty="0"/>
              <a:t>По теме «причастие»</a:t>
            </a:r>
          </a:p>
        </p:txBody>
      </p:sp>
    </p:spTree>
    <p:extLst>
      <p:ext uri="{BB962C8B-B14F-4D97-AF65-F5344CB8AC3E}">
        <p14:creationId xmlns:p14="http://schemas.microsoft.com/office/powerpoint/2010/main" val="338579871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1D635C7-7BE5-8176-0F18-E97011A6C7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Задание 1</a:t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3158CD0-E2C0-6636-B6C3-C5003608727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71600" y="2286000"/>
            <a:ext cx="9601200" cy="3886200"/>
          </a:xfrm>
        </p:spPr>
        <p:txBody>
          <a:bodyPr/>
          <a:lstStyle/>
          <a:p>
            <a:r>
              <a:rPr lang="ru-RU" b="1" i="0" u="none" strike="noStrike" dirty="0">
                <a:solidFill>
                  <a:srgbClr val="0070C0"/>
                </a:solidFill>
                <a:effectLst/>
                <a:latin typeface="Proxima Nova"/>
              </a:rPr>
              <a:t>Выберите причастия, подходящие по смыслу и грамматически</a:t>
            </a:r>
            <a:r>
              <a:rPr lang="ru-RU" b="0" i="0" u="none" strike="noStrike" dirty="0">
                <a:solidFill>
                  <a:srgbClr val="0070C0"/>
                </a:solidFill>
                <a:effectLst/>
                <a:latin typeface="Proxima Nova"/>
              </a:rPr>
              <a:t>.</a:t>
            </a:r>
            <a:endParaRPr lang="ru-RU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ADEE4F2-8CE1-0992-99E9-188190B0AE31}"/>
              </a:ext>
            </a:extLst>
          </p:cNvPr>
          <p:cNvSpPr txBox="1"/>
          <p:nvPr/>
        </p:nvSpPr>
        <p:spPr>
          <a:xfrm>
            <a:off x="3370146" y="3119378"/>
            <a:ext cx="6102194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ru-RU" b="0" i="0" u="none" strike="noStrike" dirty="0">
                <a:solidFill>
                  <a:srgbClr val="0B5394"/>
                </a:solidFill>
                <a:effectLst/>
                <a:latin typeface="Proxima Nova"/>
              </a:rPr>
              <a:t>Ученик, … задачу:</a:t>
            </a:r>
            <a:endParaRPr lang="ru-RU" b="0" i="0" u="none" strike="noStrike" dirty="0">
              <a:solidFill>
                <a:srgbClr val="000000"/>
              </a:solidFill>
              <a:effectLst/>
              <a:latin typeface="Proxima Nova"/>
            </a:endParaRPr>
          </a:p>
          <a:p>
            <a:pPr algn="l"/>
            <a:r>
              <a:rPr lang="ru-RU" b="0" i="0" u="none" strike="noStrike" dirty="0">
                <a:solidFill>
                  <a:srgbClr val="0B5394"/>
                </a:solidFill>
                <a:effectLst/>
                <a:latin typeface="Proxima Nova"/>
              </a:rPr>
              <a:t>1)</a:t>
            </a:r>
            <a:r>
              <a:rPr lang="ru-RU" b="0" i="0" u="none" strike="noStrike" dirty="0">
                <a:solidFill>
                  <a:srgbClr val="000000"/>
                </a:solidFill>
                <a:effectLst/>
                <a:latin typeface="Proxima Nova"/>
              </a:rPr>
              <a:t>решающий;</a:t>
            </a:r>
          </a:p>
          <a:p>
            <a:pPr algn="l"/>
            <a:r>
              <a:rPr lang="ru-RU" b="0" i="0" u="none" strike="noStrike" dirty="0">
                <a:solidFill>
                  <a:srgbClr val="0B5394"/>
                </a:solidFill>
                <a:effectLst/>
                <a:latin typeface="Proxima Nova"/>
              </a:rPr>
              <a:t>2)</a:t>
            </a:r>
            <a:r>
              <a:rPr lang="ru-RU" b="0" i="0" u="none" strike="noStrike" dirty="0">
                <a:solidFill>
                  <a:srgbClr val="000000"/>
                </a:solidFill>
                <a:effectLst/>
                <a:latin typeface="Proxima Nova"/>
              </a:rPr>
              <a:t>решавший;</a:t>
            </a:r>
          </a:p>
          <a:p>
            <a:pPr algn="l"/>
            <a:r>
              <a:rPr lang="ru-RU" b="0" i="0" u="none" strike="noStrike" dirty="0">
                <a:solidFill>
                  <a:srgbClr val="0B5394"/>
                </a:solidFill>
                <a:effectLst/>
                <a:latin typeface="Proxima Nova"/>
              </a:rPr>
              <a:t>3)</a:t>
            </a:r>
            <a:r>
              <a:rPr lang="ru-RU" b="0" i="0" u="none" strike="noStrike" dirty="0">
                <a:solidFill>
                  <a:srgbClr val="000000"/>
                </a:solidFill>
                <a:effectLst/>
                <a:latin typeface="Proxima Nova"/>
              </a:rPr>
              <a:t>решаемый;</a:t>
            </a:r>
          </a:p>
          <a:p>
            <a:pPr algn="l"/>
            <a:r>
              <a:rPr lang="ru-RU" b="0" i="0" u="none" strike="noStrike" dirty="0">
                <a:solidFill>
                  <a:srgbClr val="0B5394"/>
                </a:solidFill>
                <a:effectLst/>
                <a:latin typeface="Proxima Nova"/>
              </a:rPr>
              <a:t>4)</a:t>
            </a:r>
            <a:r>
              <a:rPr lang="ru-RU" b="0" i="0" u="none" strike="noStrike" dirty="0">
                <a:solidFill>
                  <a:srgbClr val="000000"/>
                </a:solidFill>
                <a:effectLst/>
                <a:latin typeface="Proxima Nova"/>
              </a:rPr>
              <a:t>решённый.</a:t>
            </a:r>
          </a:p>
          <a:p>
            <a:pPr algn="l"/>
            <a:r>
              <a:rPr lang="ru-RU" b="0" i="0" u="none" strike="noStrike" dirty="0">
                <a:solidFill>
                  <a:srgbClr val="0B5394"/>
                </a:solidFill>
                <a:effectLst/>
                <a:latin typeface="Proxima Nova"/>
              </a:rPr>
              <a:t>Костёр, … туристами:</a:t>
            </a:r>
            <a:endParaRPr lang="ru-RU" b="0" i="0" u="none" strike="noStrike" dirty="0">
              <a:solidFill>
                <a:srgbClr val="000000"/>
              </a:solidFill>
              <a:effectLst/>
              <a:latin typeface="Proxima Nova"/>
            </a:endParaRPr>
          </a:p>
          <a:p>
            <a:pPr algn="l"/>
            <a:r>
              <a:rPr lang="ru-RU" b="0" i="0" u="none" strike="noStrike" dirty="0">
                <a:solidFill>
                  <a:srgbClr val="0B5394"/>
                </a:solidFill>
                <a:effectLst/>
                <a:latin typeface="Proxima Nova"/>
              </a:rPr>
              <a:t>5)</a:t>
            </a:r>
            <a:r>
              <a:rPr lang="ru-RU" b="0" i="0" u="none" strike="noStrike" dirty="0">
                <a:solidFill>
                  <a:srgbClr val="000000"/>
                </a:solidFill>
                <a:effectLst/>
                <a:latin typeface="Proxima Nova"/>
              </a:rPr>
              <a:t>разжигающий;</a:t>
            </a:r>
          </a:p>
          <a:p>
            <a:pPr algn="l"/>
            <a:r>
              <a:rPr lang="ru-RU" b="0" i="0" u="none" strike="noStrike" dirty="0">
                <a:solidFill>
                  <a:srgbClr val="0B5394"/>
                </a:solidFill>
                <a:effectLst/>
                <a:latin typeface="Proxima Nova"/>
              </a:rPr>
              <a:t>6)</a:t>
            </a:r>
            <a:r>
              <a:rPr lang="ru-RU" b="0" i="0" u="none" strike="noStrike" dirty="0">
                <a:solidFill>
                  <a:srgbClr val="000000"/>
                </a:solidFill>
                <a:effectLst/>
                <a:latin typeface="Proxima Nova"/>
              </a:rPr>
              <a:t>разжигавший;</a:t>
            </a:r>
          </a:p>
          <a:p>
            <a:pPr algn="l"/>
            <a:r>
              <a:rPr lang="ru-RU" b="0" i="0" u="none" strike="noStrike" dirty="0">
                <a:solidFill>
                  <a:srgbClr val="0B5394"/>
                </a:solidFill>
                <a:effectLst/>
                <a:latin typeface="Proxima Nova"/>
              </a:rPr>
              <a:t>7)</a:t>
            </a:r>
            <a:r>
              <a:rPr lang="ru-RU" b="0" i="0" u="none" strike="noStrike" dirty="0">
                <a:solidFill>
                  <a:srgbClr val="000000"/>
                </a:solidFill>
                <a:effectLst/>
                <a:latin typeface="Proxima Nova"/>
              </a:rPr>
              <a:t>разжигаемый;</a:t>
            </a:r>
          </a:p>
          <a:p>
            <a:pPr algn="l"/>
            <a:r>
              <a:rPr lang="ru-RU" b="0" i="0" u="none" strike="noStrike" dirty="0">
                <a:solidFill>
                  <a:srgbClr val="0B5394"/>
                </a:solidFill>
                <a:effectLst/>
                <a:latin typeface="Proxima Nova"/>
              </a:rPr>
              <a:t>8)</a:t>
            </a:r>
            <a:r>
              <a:rPr lang="ru-RU" b="0" i="0" u="none" strike="noStrike" dirty="0">
                <a:solidFill>
                  <a:srgbClr val="000000"/>
                </a:solidFill>
                <a:effectLst/>
                <a:latin typeface="Proxima Nova"/>
              </a:rPr>
              <a:t>разожжённый.</a:t>
            </a:r>
          </a:p>
        </p:txBody>
      </p:sp>
    </p:spTree>
    <p:extLst>
      <p:ext uri="{BB962C8B-B14F-4D97-AF65-F5344CB8AC3E}">
        <p14:creationId xmlns:p14="http://schemas.microsoft.com/office/powerpoint/2010/main" val="185117115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9144962-6C54-E070-8F53-00A0A5B53A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Задание 2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93E54C9-D169-F37F-C60A-2A1FE0EB3E5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i="0" u="none" strike="noStrike" dirty="0">
                <a:solidFill>
                  <a:srgbClr val="0070C0"/>
                </a:solidFill>
                <a:effectLst/>
                <a:latin typeface="Proxima Nova"/>
              </a:rPr>
              <a:t>Прочитайте предложения и выпишите из них причастия, удовлетворяющие заданным  условиям.</a:t>
            </a:r>
          </a:p>
          <a:p>
            <a:endParaRPr lang="ru-RU" b="1" dirty="0">
              <a:solidFill>
                <a:srgbClr val="0070C0"/>
              </a:solidFill>
              <a:latin typeface="Proxima Nova"/>
            </a:endParaRPr>
          </a:p>
          <a:p>
            <a:endParaRPr lang="ru-RU" b="1" dirty="0">
              <a:solidFill>
                <a:srgbClr val="0070C0"/>
              </a:solidFill>
              <a:latin typeface="Proxima Nova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08200E7-F32F-C3A2-8FC3-E76B82D64410}"/>
              </a:ext>
            </a:extLst>
          </p:cNvPr>
          <p:cNvSpPr txBox="1"/>
          <p:nvPr/>
        </p:nvSpPr>
        <p:spPr>
          <a:xfrm>
            <a:off x="4232011" y="3429000"/>
            <a:ext cx="5634935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0" i="0" u="none" strike="noStrike" dirty="0">
                <a:solidFill>
                  <a:srgbClr val="000000"/>
                </a:solidFill>
                <a:effectLst/>
                <a:latin typeface="Proxima Nova"/>
              </a:rPr>
              <a:t>Небольшая, местами пересыхающая летом речушка в заболоченной, поросшей ольхами пойме разлилась на целый километр. Переправляться надо было на утлой плоскодонке, поднимавшей не больше трёх человек.</a:t>
            </a:r>
            <a:endParaRPr lang="ru-RU" b="0" i="0" u="none" strike="noStrike" dirty="0">
              <a:solidFill>
                <a:srgbClr val="000000"/>
              </a:solidFill>
              <a:effectLst/>
              <a:latin typeface="Calibri" panose="020F0502020204030204" pitchFamily="34" charset="0"/>
            </a:endParaRPr>
          </a:p>
          <a:p>
            <a:r>
              <a:rPr lang="ru-RU" b="0" i="0" u="none" strike="noStrike" dirty="0">
                <a:solidFill>
                  <a:srgbClr val="000000"/>
                </a:solidFill>
                <a:effectLst/>
                <a:latin typeface="Proxima Nova"/>
              </a:rPr>
              <a:t> </a:t>
            </a:r>
          </a:p>
          <a:p>
            <a:r>
              <a:rPr lang="ru-RU" b="0" i="0" u="none" strike="noStrike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1.</a:t>
            </a:r>
            <a:r>
              <a:rPr lang="ru-RU" b="0" i="0" u="none" strike="noStrike" dirty="0">
                <a:solidFill>
                  <a:srgbClr val="000000"/>
                </a:solidFill>
                <a:effectLst/>
                <a:latin typeface="Proxima Nova"/>
              </a:rPr>
              <a:t>страдательное причастие женского рода в предложном падеже единственном числе;</a:t>
            </a:r>
            <a:endParaRPr lang="ru-RU" b="0" i="0" u="none" strike="noStrike" dirty="0">
              <a:solidFill>
                <a:srgbClr val="000000"/>
              </a:solidFill>
              <a:effectLst/>
              <a:latin typeface="Calibri" panose="020F0502020204030204" pitchFamily="34" charset="0"/>
            </a:endParaRPr>
          </a:p>
          <a:p>
            <a:r>
              <a:rPr lang="ru-RU" b="0" i="0" u="none" strike="noStrike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2.</a:t>
            </a:r>
            <a:r>
              <a:rPr lang="ru-RU" b="0" i="0" u="none" strike="noStrike" dirty="0">
                <a:solidFill>
                  <a:srgbClr val="000000"/>
                </a:solidFill>
                <a:effectLst/>
                <a:latin typeface="Proxima Nova"/>
              </a:rPr>
              <a:t>действительное причастие женского рода в именительном падеже единственном числе.</a:t>
            </a:r>
            <a:endParaRPr lang="ru-RU" b="0" i="0" u="none" strike="noStrike" dirty="0">
              <a:solidFill>
                <a:srgbClr val="000000"/>
              </a:solidFill>
              <a:effectLst/>
              <a:latin typeface="Calibri" panose="020F0502020204030204" pitchFamily="34" charset="0"/>
            </a:endParaRPr>
          </a:p>
          <a:p>
            <a:pPr algn="l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4977528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8348870-680F-6ABB-7972-A7882F237B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Задание 3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0375A09-3CDD-DC37-F9E3-684E738BCE9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i="0" u="none" strike="noStrike" dirty="0">
                <a:solidFill>
                  <a:srgbClr val="0070C0"/>
                </a:solidFill>
                <a:effectLst/>
                <a:highlight>
                  <a:srgbClr val="ACB2BB"/>
                </a:highlight>
                <a:latin typeface="Proxima Nova"/>
              </a:rPr>
              <a:t>В окончаниях каких причастий пропущена буква Е?</a:t>
            </a:r>
            <a:endParaRPr lang="ru-RU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FAE5B02-5E79-67B9-B9BE-70452EE874AD}"/>
              </a:ext>
            </a:extLst>
          </p:cNvPr>
          <p:cNvSpPr txBox="1"/>
          <p:nvPr/>
        </p:nvSpPr>
        <p:spPr>
          <a:xfrm>
            <a:off x="3850270" y="3370921"/>
            <a:ext cx="6102194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ru-RU" b="0" i="0" u="none" strike="noStrike" dirty="0">
                <a:solidFill>
                  <a:srgbClr val="000000"/>
                </a:solidFill>
                <a:effectLst/>
                <a:latin typeface="Proxima Nova"/>
              </a:rPr>
              <a:t>1.в </a:t>
            </a:r>
            <a:r>
              <a:rPr lang="ru-RU" b="0" i="0" u="none" strike="noStrike" dirty="0" err="1">
                <a:solidFill>
                  <a:srgbClr val="000000"/>
                </a:solidFill>
                <a:effectLst/>
                <a:latin typeface="Proxima Nova"/>
              </a:rPr>
              <a:t>посветлевш</a:t>
            </a:r>
            <a:r>
              <a:rPr lang="ru-RU" b="0" i="0" u="none" strike="noStrike" dirty="0">
                <a:solidFill>
                  <a:srgbClr val="000000"/>
                </a:solidFill>
                <a:effectLst/>
                <a:latin typeface="Proxima Nova"/>
              </a:rPr>
              <a:t>...й комнате</a:t>
            </a:r>
            <a:endParaRPr lang="ru-RU" b="0" i="0" u="none" strike="noStrike" dirty="0">
              <a:solidFill>
                <a:srgbClr val="000000"/>
              </a:solidFill>
              <a:effectLst/>
              <a:latin typeface="Calibri" panose="020F0502020204030204" pitchFamily="34" charset="0"/>
            </a:endParaRPr>
          </a:p>
          <a:p>
            <a:pPr algn="l"/>
            <a:r>
              <a:rPr lang="ru-RU" b="0" i="0" u="none" strike="noStrike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2.</a:t>
            </a:r>
            <a:r>
              <a:rPr lang="ru-RU" b="0" i="0" u="none" strike="noStrike" dirty="0">
                <a:solidFill>
                  <a:srgbClr val="000000"/>
                </a:solidFill>
                <a:effectLst/>
                <a:latin typeface="Proxima Nova"/>
              </a:rPr>
              <a:t>за </a:t>
            </a:r>
            <a:r>
              <a:rPr lang="ru-RU" b="0" i="0" u="none" strike="noStrike" dirty="0" err="1">
                <a:solidFill>
                  <a:srgbClr val="000000"/>
                </a:solidFill>
                <a:effectLst/>
                <a:latin typeface="Proxima Nova"/>
              </a:rPr>
              <a:t>скачущ</a:t>
            </a:r>
            <a:r>
              <a:rPr lang="ru-RU" b="0" i="0" u="none" strike="noStrike" dirty="0">
                <a:solidFill>
                  <a:srgbClr val="000000"/>
                </a:solidFill>
                <a:effectLst/>
                <a:latin typeface="Proxima Nova"/>
              </a:rPr>
              <a:t>...м конём</a:t>
            </a:r>
            <a:endParaRPr lang="ru-RU" b="0" i="0" u="none" strike="noStrike" dirty="0">
              <a:solidFill>
                <a:srgbClr val="000000"/>
              </a:solidFill>
              <a:effectLst/>
              <a:latin typeface="Calibri" panose="020F0502020204030204" pitchFamily="34" charset="0"/>
            </a:endParaRPr>
          </a:p>
          <a:p>
            <a:pPr algn="l"/>
            <a:r>
              <a:rPr lang="ru-RU" b="0" i="0" u="none" strike="noStrike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3.</a:t>
            </a:r>
            <a:r>
              <a:rPr lang="ru-RU" b="0" i="0" u="none" strike="noStrike" dirty="0">
                <a:solidFill>
                  <a:srgbClr val="000000"/>
                </a:solidFill>
                <a:effectLst/>
                <a:latin typeface="Proxima Nova"/>
              </a:rPr>
              <a:t>блестящ...е будущее</a:t>
            </a:r>
            <a:endParaRPr lang="ru-RU" b="0" i="0" u="none" strike="noStrike" dirty="0">
              <a:solidFill>
                <a:srgbClr val="000000"/>
              </a:solidFill>
              <a:effectLst/>
              <a:latin typeface="Calibri" panose="020F0502020204030204" pitchFamily="34" charset="0"/>
            </a:endParaRPr>
          </a:p>
          <a:p>
            <a:pPr algn="l"/>
            <a:r>
              <a:rPr lang="ru-RU" b="0" i="0" u="none" strike="noStrike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4.</a:t>
            </a:r>
            <a:r>
              <a:rPr lang="ru-RU" b="0" i="0" u="none" strike="noStrike" dirty="0">
                <a:solidFill>
                  <a:srgbClr val="000000"/>
                </a:solidFill>
                <a:effectLst/>
                <a:latin typeface="Proxima Nova"/>
              </a:rPr>
              <a:t>далеко </a:t>
            </a:r>
            <a:r>
              <a:rPr lang="ru-RU" b="0" i="0" u="none" strike="noStrike" dirty="0" err="1">
                <a:solidFill>
                  <a:srgbClr val="000000"/>
                </a:solidFill>
                <a:effectLst/>
                <a:latin typeface="Proxima Nova"/>
              </a:rPr>
              <a:t>идущ</a:t>
            </a:r>
            <a:r>
              <a:rPr lang="ru-RU" b="0" i="0" u="none" strike="noStrike" dirty="0">
                <a:solidFill>
                  <a:srgbClr val="000000"/>
                </a:solidFill>
                <a:effectLst/>
                <a:latin typeface="Proxima Nova"/>
              </a:rPr>
              <a:t>...е планы</a:t>
            </a:r>
            <a:endParaRPr lang="ru-RU" b="0" i="0" u="none" strike="noStrike" dirty="0">
              <a:solidFill>
                <a:srgbClr val="000000"/>
              </a:solidFill>
              <a:effectLst/>
              <a:latin typeface="Calibri" panose="020F0502020204030204" pitchFamily="34" charset="0"/>
            </a:endParaRPr>
          </a:p>
          <a:p>
            <a:pPr algn="l"/>
            <a:r>
              <a:rPr lang="ru-RU" b="0" i="0" u="none" strike="noStrike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5.</a:t>
            </a:r>
            <a:r>
              <a:rPr lang="ru-RU" b="0" i="0" u="none" strike="noStrike" dirty="0">
                <a:solidFill>
                  <a:srgbClr val="000000"/>
                </a:solidFill>
                <a:effectLst/>
                <a:latin typeface="Proxima Nova"/>
              </a:rPr>
              <a:t>у </a:t>
            </a:r>
            <a:r>
              <a:rPr lang="ru-RU" b="0" i="0" u="none" strike="noStrike" dirty="0" err="1">
                <a:solidFill>
                  <a:srgbClr val="000000"/>
                </a:solidFill>
                <a:effectLst/>
                <a:latin typeface="Proxima Nova"/>
              </a:rPr>
              <a:t>засыхающ</a:t>
            </a:r>
            <a:r>
              <a:rPr lang="ru-RU" b="0" i="0" u="none" strike="noStrike" dirty="0">
                <a:solidFill>
                  <a:srgbClr val="000000"/>
                </a:solidFill>
                <a:effectLst/>
                <a:latin typeface="Proxima Nova"/>
              </a:rPr>
              <a:t>...го дерева</a:t>
            </a:r>
            <a:endParaRPr lang="ru-RU" b="0" i="0" u="none" strike="noStrike" dirty="0">
              <a:solidFill>
                <a:srgbClr val="000000"/>
              </a:solidFill>
              <a:effectLst/>
              <a:latin typeface="Calibri" panose="020F0502020204030204" pitchFamily="34" charset="0"/>
            </a:endParaRPr>
          </a:p>
          <a:p>
            <a:pPr algn="l"/>
            <a:r>
              <a:rPr lang="ru-RU" b="0" i="0" u="none" strike="noStrike" dirty="0" err="1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6.</a:t>
            </a:r>
            <a:r>
              <a:rPr lang="ru-RU" b="0" i="0" u="none" strike="noStrike" dirty="0" err="1">
                <a:solidFill>
                  <a:srgbClr val="000000"/>
                </a:solidFill>
                <a:effectLst/>
                <a:latin typeface="Proxima Nova"/>
              </a:rPr>
              <a:t>свернувш</a:t>
            </a:r>
            <a:r>
              <a:rPr lang="ru-RU" b="0" i="0" u="none" strike="noStrike" dirty="0">
                <a:solidFill>
                  <a:srgbClr val="000000"/>
                </a:solidFill>
                <a:effectLst/>
                <a:latin typeface="Proxima Nova"/>
              </a:rPr>
              <a:t>...</a:t>
            </a:r>
            <a:r>
              <a:rPr lang="ru-RU" b="0" i="0" u="none" strike="noStrike" dirty="0" err="1">
                <a:solidFill>
                  <a:srgbClr val="000000"/>
                </a:solidFill>
                <a:effectLst/>
                <a:latin typeface="Proxima Nova"/>
              </a:rPr>
              <a:t>муся</a:t>
            </a:r>
            <a:r>
              <a:rPr lang="ru-RU" b="0" i="0" u="none" strike="noStrike" dirty="0">
                <a:solidFill>
                  <a:srgbClr val="000000"/>
                </a:solidFill>
                <a:effectLst/>
                <a:latin typeface="Proxima Nova"/>
              </a:rPr>
              <a:t> в клубок</a:t>
            </a:r>
            <a:endParaRPr lang="ru-RU" b="0" i="0" u="none" strike="noStrike" dirty="0">
              <a:solidFill>
                <a:srgbClr val="000000"/>
              </a:solidFill>
              <a:effectLst/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9018148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EB2A7CA-CE3B-C0F9-0B56-253389D90E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Задание 4</a:t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CB7C2FF-13DD-7CAE-DD9C-24AA0338678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71600" y="3655122"/>
            <a:ext cx="9601200" cy="2212278"/>
          </a:xfrm>
        </p:spPr>
        <p:txBody>
          <a:bodyPr/>
          <a:lstStyle/>
          <a:p>
            <a:r>
              <a:rPr lang="ru-RU" b="0" i="0" u="none" strike="noStrike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1.</a:t>
            </a:r>
            <a:r>
              <a:rPr lang="ru-RU" b="0" i="0" u="none" strike="noStrike" dirty="0">
                <a:solidFill>
                  <a:srgbClr val="000000"/>
                </a:solidFill>
                <a:effectLst/>
                <a:latin typeface="Proxima Nova"/>
              </a:rPr>
              <a:t>о </a:t>
            </a:r>
            <a:r>
              <a:rPr lang="ru-RU" b="0" i="0" u="none" strike="noStrike" dirty="0" err="1">
                <a:solidFill>
                  <a:srgbClr val="000000"/>
                </a:solidFill>
                <a:effectLst/>
                <a:latin typeface="Proxima Nova"/>
              </a:rPr>
              <a:t>начинающ</a:t>
            </a:r>
            <a:r>
              <a:rPr lang="ru-RU" b="0" i="0" u="none" strike="noStrike" dirty="0">
                <a:solidFill>
                  <a:srgbClr val="000000"/>
                </a:solidFill>
                <a:effectLst/>
                <a:latin typeface="Proxima Nova"/>
              </a:rPr>
              <a:t>...</a:t>
            </a:r>
            <a:r>
              <a:rPr lang="ru-RU" b="0" i="0" u="none" strike="noStrike" dirty="0" err="1">
                <a:solidFill>
                  <a:srgbClr val="000000"/>
                </a:solidFill>
                <a:effectLst/>
                <a:latin typeface="Proxima Nova"/>
              </a:rPr>
              <a:t>йся</a:t>
            </a:r>
            <a:r>
              <a:rPr lang="ru-RU" b="0" i="0" u="none" strike="noStrike" dirty="0">
                <a:solidFill>
                  <a:srgbClr val="000000"/>
                </a:solidFill>
                <a:effectLst/>
                <a:latin typeface="Proxima Nova"/>
              </a:rPr>
              <a:t> болезни</a:t>
            </a:r>
            <a:endParaRPr lang="ru-RU" b="0" i="0" u="none" strike="noStrike" dirty="0">
              <a:solidFill>
                <a:srgbClr val="000000"/>
              </a:solidFill>
              <a:effectLst/>
              <a:latin typeface="Calibri" panose="020F0502020204030204" pitchFamily="34" charset="0"/>
            </a:endParaRPr>
          </a:p>
          <a:p>
            <a:r>
              <a:rPr lang="ru-RU" b="0" i="0" u="none" strike="noStrike" dirty="0" err="1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2.</a:t>
            </a:r>
            <a:r>
              <a:rPr lang="ru-RU" b="0" i="0" u="none" strike="noStrike" dirty="0" err="1">
                <a:solidFill>
                  <a:srgbClr val="000000"/>
                </a:solidFill>
                <a:effectLst/>
                <a:latin typeface="Proxima Nova"/>
              </a:rPr>
              <a:t>выкач</a:t>
            </a:r>
            <a:r>
              <a:rPr lang="ru-RU" b="0" i="0" u="none" strike="noStrike" dirty="0">
                <a:solidFill>
                  <a:srgbClr val="000000"/>
                </a:solidFill>
                <a:effectLst/>
                <a:latin typeface="Proxima Nova"/>
              </a:rPr>
              <a:t>...</a:t>
            </a:r>
            <a:r>
              <a:rPr lang="ru-RU" b="0" i="0" u="none" strike="noStrike" dirty="0" err="1">
                <a:solidFill>
                  <a:srgbClr val="000000"/>
                </a:solidFill>
                <a:effectLst/>
                <a:latin typeface="Proxima Nova"/>
              </a:rPr>
              <a:t>нный</a:t>
            </a:r>
            <a:r>
              <a:rPr lang="ru-RU" b="0" i="0" u="none" strike="noStrike" dirty="0">
                <a:solidFill>
                  <a:srgbClr val="000000"/>
                </a:solidFill>
                <a:effectLst/>
                <a:latin typeface="Proxima Nova"/>
              </a:rPr>
              <a:t> велосипед</a:t>
            </a:r>
            <a:endParaRPr lang="ru-RU" b="0" i="0" u="none" strike="noStrike" dirty="0">
              <a:solidFill>
                <a:srgbClr val="000000"/>
              </a:solidFill>
              <a:effectLst/>
              <a:latin typeface="Calibri" panose="020F0502020204030204" pitchFamily="34" charset="0"/>
            </a:endParaRPr>
          </a:p>
          <a:p>
            <a:r>
              <a:rPr lang="ru-RU" b="0" i="0" u="none" strike="noStrike" dirty="0" err="1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3.</a:t>
            </a:r>
            <a:r>
              <a:rPr lang="ru-RU" b="0" i="0" u="none" strike="noStrike" dirty="0" err="1">
                <a:solidFill>
                  <a:srgbClr val="000000"/>
                </a:solidFill>
                <a:effectLst/>
                <a:latin typeface="Proxima Nova"/>
              </a:rPr>
              <a:t>повер</a:t>
            </a:r>
            <a:r>
              <a:rPr lang="ru-RU" b="0" i="0" u="none" strike="noStrike" dirty="0">
                <a:solidFill>
                  <a:srgbClr val="000000"/>
                </a:solidFill>
                <a:effectLst/>
                <a:latin typeface="Proxima Nova"/>
              </a:rPr>
              <a:t>...</a:t>
            </a:r>
            <a:r>
              <a:rPr lang="ru-RU" b="0" i="0" u="none" strike="noStrike" dirty="0" err="1">
                <a:solidFill>
                  <a:srgbClr val="000000"/>
                </a:solidFill>
                <a:effectLst/>
                <a:latin typeface="Proxima Nova"/>
              </a:rPr>
              <a:t>вший</a:t>
            </a:r>
            <a:r>
              <a:rPr lang="ru-RU" b="0" i="0" u="none" strike="noStrike" dirty="0">
                <a:solidFill>
                  <a:srgbClr val="000000"/>
                </a:solidFill>
                <a:effectLst/>
                <a:latin typeface="Proxima Nova"/>
              </a:rPr>
              <a:t> в лучшее</a:t>
            </a:r>
            <a:endParaRPr lang="ru-RU" b="0" i="0" u="none" strike="noStrike" dirty="0">
              <a:solidFill>
                <a:srgbClr val="000000"/>
              </a:solidFill>
              <a:effectLst/>
              <a:latin typeface="Calibri" panose="020F0502020204030204" pitchFamily="34" charset="0"/>
            </a:endParaRPr>
          </a:p>
          <a:p>
            <a:r>
              <a:rPr lang="ru-RU" b="0" i="0" u="none" strike="noStrike" dirty="0">
                <a:solidFill>
                  <a:srgbClr val="000000"/>
                </a:solidFill>
                <a:effectLst/>
                <a:latin typeface="Proxima Nova"/>
              </a:rPr>
              <a:t>4.завис...</a:t>
            </a:r>
            <a:r>
              <a:rPr lang="ru-RU" b="0" i="0" u="none" strike="noStrike" dirty="0" err="1">
                <a:solidFill>
                  <a:srgbClr val="000000"/>
                </a:solidFill>
                <a:effectLst/>
                <a:latin typeface="Proxima Nova"/>
              </a:rPr>
              <a:t>мый</a:t>
            </a:r>
            <a:endParaRPr lang="ru-RU" b="0" i="0" u="none" strike="noStrike" dirty="0">
              <a:solidFill>
                <a:srgbClr val="000000"/>
              </a:solidFill>
              <a:effectLst/>
              <a:latin typeface="Proxima Nova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A971DB1-0A2F-3A5A-3ECF-54931B520369}"/>
              </a:ext>
            </a:extLst>
          </p:cNvPr>
          <p:cNvSpPr txBox="1"/>
          <p:nvPr/>
        </p:nvSpPr>
        <p:spPr>
          <a:xfrm>
            <a:off x="1219200" y="1802368"/>
            <a:ext cx="6923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ru-RU" b="1" i="0" u="none" strike="noStrike" dirty="0">
                <a:solidFill>
                  <a:srgbClr val="0070C0"/>
                </a:solidFill>
                <a:effectLst/>
                <a:highlight>
                  <a:srgbClr val="ACB2BB"/>
                </a:highlight>
                <a:latin typeface="Proxima Nova"/>
              </a:rPr>
              <a:t>В каких словах на месте пропуска пишется Е?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26734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C90B809-6AC8-E272-8FD3-082D89C1EE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Задание 5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9914D31-C641-B1DC-A6B1-424D6A15151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71600" y="2286000"/>
            <a:ext cx="9601200" cy="749610"/>
          </a:xfrm>
        </p:spPr>
        <p:txBody>
          <a:bodyPr/>
          <a:lstStyle/>
          <a:p>
            <a:r>
              <a:rPr lang="ru-RU" b="1" i="0" u="none" strike="noStrike">
                <a:solidFill>
                  <a:srgbClr val="0070C0"/>
                </a:solidFill>
                <a:effectLst/>
                <a:highlight>
                  <a:srgbClr val="ACB2BB"/>
                </a:highlight>
                <a:latin typeface="Proxima Nova"/>
              </a:rPr>
              <a:t>В каком предложении НЕТ ошибки в употреблении причастного оборота?</a:t>
            </a:r>
            <a:endParaRPr lang="ru-RU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73F9482-3CB0-A60A-D108-954649384A78}"/>
              </a:ext>
            </a:extLst>
          </p:cNvPr>
          <p:cNvSpPr txBox="1"/>
          <p:nvPr/>
        </p:nvSpPr>
        <p:spPr>
          <a:xfrm>
            <a:off x="1371600" y="4227550"/>
            <a:ext cx="96012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0" i="0" u="none" strike="noStrike" dirty="0">
                <a:solidFill>
                  <a:srgbClr val="000000"/>
                </a:solidFill>
                <a:effectLst/>
                <a:latin typeface="Proxima Nova"/>
              </a:rPr>
              <a:t>1.Письма, отправлявшиеся по электронной почте, попали в спам.</a:t>
            </a:r>
            <a:endParaRPr lang="ru-RU" b="0" i="0" u="none" strike="noStrike" dirty="0">
              <a:solidFill>
                <a:srgbClr val="000000"/>
              </a:solidFill>
              <a:effectLst/>
              <a:latin typeface="Calibri" panose="020F0502020204030204" pitchFamily="34" charset="0"/>
            </a:endParaRPr>
          </a:p>
          <a:p>
            <a:r>
              <a:rPr lang="ru-RU" b="0" i="0" u="none" strike="noStrike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2.</a:t>
            </a:r>
            <a:r>
              <a:rPr lang="ru-RU" b="0" i="0" u="none" strike="noStrike" dirty="0">
                <a:solidFill>
                  <a:srgbClr val="000000"/>
                </a:solidFill>
                <a:effectLst/>
                <a:latin typeface="Proxima Nova"/>
              </a:rPr>
              <a:t>Мы посадили цветы на вскопанные клумбы отцом.</a:t>
            </a:r>
            <a:endParaRPr lang="ru-RU" b="0" i="0" u="none" strike="noStrike" dirty="0">
              <a:solidFill>
                <a:srgbClr val="000000"/>
              </a:solidFill>
              <a:effectLst/>
              <a:latin typeface="Calibri" panose="020F0502020204030204" pitchFamily="34" charset="0"/>
            </a:endParaRPr>
          </a:p>
          <a:p>
            <a:r>
              <a:rPr lang="ru-RU" b="0" i="0" u="none" strike="noStrike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3.</a:t>
            </a:r>
            <a:r>
              <a:rPr lang="ru-RU" b="0" i="0" u="none" strike="noStrike" dirty="0">
                <a:solidFill>
                  <a:srgbClr val="000000"/>
                </a:solidFill>
                <a:effectLst/>
                <a:latin typeface="Proxima Nova"/>
              </a:rPr>
              <a:t>Мой брат любит машинки, управляемые пультом.</a:t>
            </a:r>
            <a:endParaRPr lang="ru-RU" b="0" i="0" u="none" strike="noStrike" dirty="0">
              <a:solidFill>
                <a:srgbClr val="000000"/>
              </a:solidFill>
              <a:effectLst/>
              <a:latin typeface="Calibri" panose="020F0502020204030204" pitchFamily="34" charset="0"/>
            </a:endParaRPr>
          </a:p>
          <a:p>
            <a:r>
              <a:rPr lang="ru-RU" b="0" i="0" u="none" strike="noStrike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4.</a:t>
            </a:r>
            <a:r>
              <a:rPr lang="ru-RU" b="0" i="0" u="none" strike="noStrike" dirty="0">
                <a:solidFill>
                  <a:srgbClr val="000000"/>
                </a:solidFill>
                <a:effectLst/>
                <a:latin typeface="Proxima Nova"/>
              </a:rPr>
              <a:t>Ученики, решающие самостоятельную работу быстрее, могут пораньше уйти с урока.</a:t>
            </a:r>
            <a:endParaRPr lang="ru-RU" b="0" i="0" u="none" strike="noStrike" dirty="0">
              <a:solidFill>
                <a:srgbClr val="000000"/>
              </a:solidFill>
              <a:effectLst/>
              <a:latin typeface="Calibri" panose="020F0502020204030204" pitchFamily="34" charset="0"/>
            </a:endParaRPr>
          </a:p>
          <a:p>
            <a:pPr algn="l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1965169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21D0D16-B263-59C4-5BB6-1A7EEA30AD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Задание 6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CF0C606-0692-7A24-9C6D-BF608E040C4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95400" y="1600200"/>
            <a:ext cx="9601200" cy="571500"/>
          </a:xfrm>
        </p:spPr>
        <p:txBody>
          <a:bodyPr>
            <a:normAutofit fontScale="92500" lnSpcReduction="20000"/>
          </a:bodyPr>
          <a:lstStyle/>
          <a:p>
            <a:r>
              <a:rPr lang="ru-RU" b="0" i="0" u="none" strike="noStrike">
                <a:solidFill>
                  <a:srgbClr val="0070C0"/>
                </a:solidFill>
                <a:effectLst/>
                <a:latin typeface="Proxima Nova"/>
              </a:rPr>
              <a:t>Расставьте знаки препинания, если они необходимы. Укажите границы причастных оборотов.</a:t>
            </a:r>
            <a:endParaRPr lang="ru-RU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1F4649A-5BDB-ABC2-F1F1-FBC22938DF1B}"/>
              </a:ext>
            </a:extLst>
          </p:cNvPr>
          <p:cNvSpPr txBox="1"/>
          <p:nvPr/>
        </p:nvSpPr>
        <p:spPr>
          <a:xfrm>
            <a:off x="1371600" y="2818780"/>
            <a:ext cx="952500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0" i="0" u="none" strike="noStrike" dirty="0">
                <a:solidFill>
                  <a:srgbClr val="000000"/>
                </a:solidFill>
                <a:effectLst/>
                <a:latin typeface="Proxima Nova"/>
              </a:rPr>
              <a:t>Близко растущие у крыльца вишни привлекали множество пчёл.</a:t>
            </a:r>
            <a:endParaRPr lang="ru-RU" b="0" i="0" u="none" strike="noStrike" dirty="0">
              <a:solidFill>
                <a:srgbClr val="000000"/>
              </a:solidFill>
              <a:effectLst/>
              <a:latin typeface="Calibri" panose="020F0502020204030204" pitchFamily="34" charset="0"/>
            </a:endParaRPr>
          </a:p>
          <a:p>
            <a:r>
              <a:rPr lang="ru-RU" b="0" i="0" u="none" strike="noStrike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2.</a:t>
            </a:r>
            <a:r>
              <a:rPr lang="ru-RU" b="0" i="0" u="none" strike="noStrike" dirty="0">
                <a:solidFill>
                  <a:srgbClr val="000000"/>
                </a:solidFill>
                <a:effectLst/>
                <a:latin typeface="Proxima Nova"/>
              </a:rPr>
              <a:t>Месяц чётко оттеняемый сумраком бледнел над тёмным лесом.</a:t>
            </a:r>
            <a:endParaRPr lang="ru-RU" b="0" i="0" u="none" strike="noStrike" dirty="0">
              <a:solidFill>
                <a:srgbClr val="000000"/>
              </a:solidFill>
              <a:effectLst/>
              <a:latin typeface="Calibri" panose="020F0502020204030204" pitchFamily="34" charset="0"/>
            </a:endParaRPr>
          </a:p>
          <a:p>
            <a:r>
              <a:rPr lang="ru-RU" b="0" i="0" u="none" strike="noStrike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3.</a:t>
            </a:r>
            <a:r>
              <a:rPr lang="ru-RU" b="0" i="0" u="none" strike="noStrike" dirty="0">
                <a:solidFill>
                  <a:srgbClr val="000000"/>
                </a:solidFill>
                <a:effectLst/>
                <a:latin typeface="Proxima Nova"/>
              </a:rPr>
              <a:t>Охотники вспугивали стаи уток приютившихся на болоте.</a:t>
            </a:r>
            <a:endParaRPr lang="ru-RU" b="0" i="0" u="none" strike="noStrike" dirty="0">
              <a:solidFill>
                <a:srgbClr val="000000"/>
              </a:solidFill>
              <a:effectLst/>
              <a:latin typeface="Calibri" panose="020F0502020204030204" pitchFamily="34" charset="0"/>
            </a:endParaRPr>
          </a:p>
          <a:p>
            <a:r>
              <a:rPr lang="ru-RU" b="0" i="0" u="none" strike="noStrike" dirty="0">
                <a:solidFill>
                  <a:srgbClr val="000000"/>
                </a:solidFill>
                <a:effectLst/>
                <a:latin typeface="Proxima Nova"/>
              </a:rPr>
              <a:t>4.Косо навешенная калитка громко заскрипела, когда Димка открыл её.</a:t>
            </a:r>
          </a:p>
          <a:p>
            <a:r>
              <a:rPr lang="ru-RU" b="0" i="0" u="none" strike="noStrike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5.</a:t>
            </a:r>
            <a:r>
              <a:rPr lang="ru-RU" b="0" i="0" u="none" strike="noStrike" dirty="0">
                <a:solidFill>
                  <a:srgbClr val="000000"/>
                </a:solidFill>
                <a:effectLst/>
                <a:latin typeface="Proxima Nova"/>
              </a:rPr>
              <a:t>Сухая жёлто-красная листва  чем-то сладко пахнущая усыпала всю лужайку.</a:t>
            </a:r>
            <a:endParaRPr lang="ru-RU" b="0" i="0" u="none" strike="noStrike" dirty="0">
              <a:solidFill>
                <a:srgbClr val="000000"/>
              </a:solidFill>
              <a:effectLst/>
              <a:latin typeface="Calibri" panose="020F0502020204030204" pitchFamily="34" charset="0"/>
            </a:endParaRPr>
          </a:p>
          <a:p>
            <a:r>
              <a:rPr lang="ru-RU" b="0" i="0" u="none" strike="noStrike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6.</a:t>
            </a:r>
            <a:r>
              <a:rPr lang="ru-RU" b="0" i="0" u="none" strike="noStrike" dirty="0">
                <a:solidFill>
                  <a:srgbClr val="000000"/>
                </a:solidFill>
                <a:effectLst/>
                <a:latin typeface="Proxima Nova"/>
              </a:rPr>
              <a:t>Золотистые листья берез колеблемые осенним ветром шелестели, но не опадали.</a:t>
            </a:r>
            <a:endParaRPr lang="ru-RU" b="0" i="0" u="none" strike="noStrike" dirty="0">
              <a:solidFill>
                <a:srgbClr val="000000"/>
              </a:solidFill>
              <a:effectLst/>
              <a:latin typeface="Calibri" panose="020F0502020204030204" pitchFamily="34" charset="0"/>
            </a:endParaRPr>
          </a:p>
          <a:p>
            <a:r>
              <a:rPr lang="ru-RU" b="0" i="0" u="none" strike="noStrike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7.</a:t>
            </a:r>
            <a:r>
              <a:rPr lang="ru-RU" b="0" i="0" u="none" strike="noStrike" dirty="0">
                <a:solidFill>
                  <a:srgbClr val="000000"/>
                </a:solidFill>
                <a:effectLst/>
                <a:latin typeface="Proxima Nova"/>
              </a:rPr>
              <a:t>Дети играли на покрытом свежей травой лугу.</a:t>
            </a:r>
            <a:endParaRPr lang="ru-RU" b="0" i="0" u="none" strike="noStrike" dirty="0">
              <a:solidFill>
                <a:srgbClr val="000000"/>
              </a:solidFill>
              <a:effectLst/>
              <a:latin typeface="Calibri" panose="020F0502020204030204" pitchFamily="34" charset="0"/>
            </a:endParaRPr>
          </a:p>
          <a:p>
            <a:r>
              <a:rPr lang="ru-RU" b="0" i="0" u="none" strike="noStrike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8.</a:t>
            </a:r>
            <a:r>
              <a:rPr lang="ru-RU" b="0" i="0" u="none" strike="noStrike" dirty="0">
                <a:solidFill>
                  <a:srgbClr val="000000"/>
                </a:solidFill>
                <a:effectLst/>
                <a:latin typeface="Proxima Nova"/>
              </a:rPr>
              <a:t>Полученное на практике задание следует выполнить к концу марта.</a:t>
            </a:r>
            <a:endParaRPr lang="ru-RU" b="0" i="0" u="none" strike="noStrike" dirty="0">
              <a:solidFill>
                <a:srgbClr val="000000"/>
              </a:solidFill>
              <a:effectLst/>
              <a:latin typeface="Calibri" panose="020F0502020204030204" pitchFamily="34" charset="0"/>
            </a:endParaRPr>
          </a:p>
          <a:p>
            <a:r>
              <a:rPr lang="ru-RU" b="0" i="0" u="none" strike="noStrike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9.</a:t>
            </a:r>
            <a:r>
              <a:rPr lang="ru-RU" b="0" i="0" u="none" strike="noStrike" dirty="0">
                <a:solidFill>
                  <a:srgbClr val="000000"/>
                </a:solidFill>
                <a:effectLst/>
                <a:latin typeface="Proxima Nova"/>
              </a:rPr>
              <a:t>В мастерскую привезли табуретки сделанные столярами.</a:t>
            </a:r>
            <a:endParaRPr lang="ru-RU" b="0" i="0" u="none" strike="noStrike" dirty="0">
              <a:solidFill>
                <a:srgbClr val="000000"/>
              </a:solidFill>
              <a:effectLst/>
              <a:latin typeface="Calibri" panose="020F0502020204030204" pitchFamily="34" charset="0"/>
            </a:endParaRPr>
          </a:p>
          <a:p>
            <a:r>
              <a:rPr lang="ru-RU" b="0" i="0" u="none" strike="noStrike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10.</a:t>
            </a:r>
            <a:r>
              <a:rPr lang="ru-RU" b="0" i="0" u="none" strike="noStrike" dirty="0">
                <a:solidFill>
                  <a:srgbClr val="000000"/>
                </a:solidFill>
                <a:effectLst/>
                <a:latin typeface="Proxima Nova"/>
              </a:rPr>
              <a:t>Учебники полученные в начале года и указанные в списке должны быть сданы </a:t>
            </a:r>
            <a:br>
              <a:rPr lang="ru-RU" b="0" i="0" u="none" strike="noStrike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</a:br>
            <a:r>
              <a:rPr lang="ru-RU" b="0" i="0" u="none" strike="noStrike" dirty="0">
                <a:solidFill>
                  <a:srgbClr val="000000"/>
                </a:solidFill>
                <a:effectLst/>
                <a:latin typeface="Proxima Nova"/>
              </a:rPr>
              <a:t>на перерегистрацию.</a:t>
            </a:r>
            <a:endParaRPr lang="ru-RU" b="0" i="0" u="none" strike="noStrike" dirty="0">
              <a:solidFill>
                <a:srgbClr val="000000"/>
              </a:solidFill>
              <a:effectLst/>
              <a:latin typeface="Calibri" panose="020F0502020204030204" pitchFamily="34" charset="0"/>
            </a:endParaRPr>
          </a:p>
          <a:p>
            <a:pPr algn="l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4597345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A1B4C18-0821-CC57-F94F-C8D168C890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Задание 7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43721BD-25B5-A3F7-57DD-930CB479B6F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71600" y="1607945"/>
            <a:ext cx="9601200" cy="563755"/>
          </a:xfrm>
        </p:spPr>
        <p:txBody>
          <a:bodyPr/>
          <a:lstStyle/>
          <a:p>
            <a:r>
              <a:rPr lang="ru-RU" b="0" i="0" u="none" strike="noStrike">
                <a:solidFill>
                  <a:srgbClr val="0070C0"/>
                </a:solidFill>
                <a:effectLst/>
                <a:highlight>
                  <a:srgbClr val="ACB2BB"/>
                </a:highlight>
                <a:latin typeface="Proxima Nova"/>
              </a:rPr>
              <a:t>Распределите по двум колонкам.</a:t>
            </a:r>
            <a:endParaRPr lang="ru-RU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2D17492-1EC7-A96D-F8CE-FB82C493A112}"/>
              </a:ext>
            </a:extLst>
          </p:cNvPr>
          <p:cNvSpPr txBox="1"/>
          <p:nvPr/>
        </p:nvSpPr>
        <p:spPr>
          <a:xfrm>
            <a:off x="1765610" y="2171700"/>
            <a:ext cx="9850243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b="0" i="0" u="none" strike="noStrike" dirty="0">
                <a:solidFill>
                  <a:srgbClr val="000000"/>
                </a:solidFill>
                <a:effectLst/>
                <a:latin typeface="Proxima Nova"/>
              </a:rPr>
              <a:t>Листья </a:t>
            </a:r>
            <a:r>
              <a:rPr lang="ru-RU" b="0" i="0" u="none" strike="noStrike" dirty="0" err="1">
                <a:solidFill>
                  <a:srgbClr val="000000"/>
                </a:solidFill>
                <a:effectLst/>
                <a:latin typeface="Proxima Nova"/>
              </a:rPr>
              <a:t>освеще</a:t>
            </a:r>
            <a:r>
              <a:rPr lang="ru-RU" b="0" i="0" u="none" strike="noStrike" dirty="0">
                <a:solidFill>
                  <a:srgbClr val="000000"/>
                </a:solidFill>
                <a:effectLst/>
                <a:latin typeface="Proxima Nova"/>
              </a:rPr>
              <a:t>...ы; письмо было </a:t>
            </a:r>
            <a:r>
              <a:rPr lang="ru-RU" b="0" i="0" u="none" strike="noStrike" dirty="0" err="1">
                <a:solidFill>
                  <a:srgbClr val="000000"/>
                </a:solidFill>
                <a:effectLst/>
                <a:latin typeface="Proxima Nova"/>
              </a:rPr>
              <a:t>опуще</a:t>
            </a:r>
            <a:r>
              <a:rPr lang="ru-RU" b="0" i="0" u="none" strike="noStrike" dirty="0">
                <a:solidFill>
                  <a:srgbClr val="000000"/>
                </a:solidFill>
                <a:effectLst/>
                <a:latin typeface="Proxima Nova"/>
              </a:rPr>
              <a:t>...о; </a:t>
            </a:r>
            <a:r>
              <a:rPr lang="ru-RU" b="0" i="0" u="none" strike="noStrike" dirty="0" err="1">
                <a:solidFill>
                  <a:srgbClr val="000000"/>
                </a:solidFill>
                <a:effectLst/>
                <a:latin typeface="Proxima Nova"/>
              </a:rPr>
              <a:t>озабоче</a:t>
            </a:r>
            <a:r>
              <a:rPr lang="ru-RU" b="0" i="0" u="none" strike="noStrike" dirty="0">
                <a:solidFill>
                  <a:srgbClr val="000000"/>
                </a:solidFill>
                <a:effectLst/>
                <a:latin typeface="Proxima Nova"/>
              </a:rPr>
              <a:t>...</a:t>
            </a:r>
            <a:r>
              <a:rPr lang="ru-RU" b="0" i="0" u="none" strike="noStrike" dirty="0" err="1">
                <a:solidFill>
                  <a:srgbClr val="000000"/>
                </a:solidFill>
                <a:effectLst/>
                <a:latin typeface="Proxima Nova"/>
              </a:rPr>
              <a:t>ый</a:t>
            </a:r>
            <a:r>
              <a:rPr lang="ru-RU" b="0" i="0" u="none" strike="noStrike" dirty="0">
                <a:solidFill>
                  <a:srgbClr val="000000"/>
                </a:solidFill>
                <a:effectLst/>
                <a:latin typeface="Proxima Nova"/>
              </a:rPr>
              <a:t> взгляд; ферма </a:t>
            </a:r>
            <a:r>
              <a:rPr lang="ru-RU" b="0" i="0" u="none" strike="noStrike" dirty="0" err="1">
                <a:solidFill>
                  <a:srgbClr val="000000"/>
                </a:solidFill>
                <a:effectLst/>
                <a:latin typeface="Proxima Nova"/>
              </a:rPr>
              <a:t>построе</a:t>
            </a:r>
            <a:r>
              <a:rPr lang="ru-RU" b="0" i="0" u="none" strike="noStrike" dirty="0">
                <a:solidFill>
                  <a:srgbClr val="000000"/>
                </a:solidFill>
                <a:effectLst/>
                <a:latin typeface="Proxima Nova"/>
              </a:rPr>
              <a:t>...а; враг </a:t>
            </a:r>
            <a:r>
              <a:rPr lang="ru-RU" b="0" i="0" u="none" strike="noStrike" dirty="0" err="1">
                <a:solidFill>
                  <a:srgbClr val="000000"/>
                </a:solidFill>
                <a:effectLst/>
                <a:latin typeface="Proxima Nova"/>
              </a:rPr>
              <a:t>отброше</a:t>
            </a:r>
            <a:r>
              <a:rPr lang="ru-RU" b="0" i="0" u="none" strike="noStrike" dirty="0">
                <a:solidFill>
                  <a:srgbClr val="000000"/>
                </a:solidFill>
                <a:effectLst/>
                <a:latin typeface="Proxima Nova"/>
              </a:rPr>
              <a:t>...; </a:t>
            </a:r>
            <a:r>
              <a:rPr lang="ru-RU" b="0" i="0" u="none" strike="noStrike" dirty="0" err="1">
                <a:solidFill>
                  <a:srgbClr val="000000"/>
                </a:solidFill>
                <a:effectLst/>
                <a:latin typeface="Proxima Nova"/>
              </a:rPr>
              <a:t>прочита</a:t>
            </a:r>
            <a:r>
              <a:rPr lang="ru-RU" b="0" i="0" u="none" strike="noStrike" dirty="0">
                <a:solidFill>
                  <a:srgbClr val="000000"/>
                </a:solidFill>
                <a:effectLst/>
                <a:latin typeface="Proxima Nova"/>
              </a:rPr>
              <a:t>...</a:t>
            </a:r>
            <a:r>
              <a:rPr lang="ru-RU" b="0" i="0" u="none" strike="noStrike" dirty="0" err="1">
                <a:solidFill>
                  <a:srgbClr val="000000"/>
                </a:solidFill>
                <a:effectLst/>
                <a:latin typeface="Proxima Nova"/>
              </a:rPr>
              <a:t>ая</a:t>
            </a:r>
            <a:r>
              <a:rPr lang="ru-RU" b="0" i="0" u="none" strike="noStrike" dirty="0">
                <a:solidFill>
                  <a:srgbClr val="000000"/>
                </a:solidFill>
                <a:effectLst/>
                <a:latin typeface="Proxima Nova"/>
              </a:rPr>
              <a:t> книга; петли </a:t>
            </a:r>
            <a:r>
              <a:rPr lang="ru-RU" b="0" i="0" u="none" strike="noStrike" dirty="0" err="1">
                <a:solidFill>
                  <a:srgbClr val="000000"/>
                </a:solidFill>
                <a:effectLst/>
                <a:latin typeface="Proxima Nova"/>
              </a:rPr>
              <a:t>смаза</a:t>
            </a:r>
            <a:r>
              <a:rPr lang="ru-RU" b="0" i="0" u="none" strike="noStrike" dirty="0">
                <a:solidFill>
                  <a:srgbClr val="000000"/>
                </a:solidFill>
                <a:effectLst/>
                <a:latin typeface="Proxima Nova"/>
              </a:rPr>
              <a:t>...ы; густо </a:t>
            </a:r>
            <a:r>
              <a:rPr lang="ru-RU" b="0" i="0" u="none" strike="noStrike" dirty="0" err="1">
                <a:solidFill>
                  <a:srgbClr val="000000"/>
                </a:solidFill>
                <a:effectLst/>
                <a:latin typeface="Proxima Nova"/>
              </a:rPr>
              <a:t>заставле</a:t>
            </a:r>
            <a:r>
              <a:rPr lang="ru-RU" b="0" i="0" u="none" strike="noStrike" dirty="0">
                <a:solidFill>
                  <a:srgbClr val="000000"/>
                </a:solidFill>
                <a:effectLst/>
                <a:latin typeface="Proxima Nova"/>
              </a:rPr>
              <a:t>...</a:t>
            </a:r>
            <a:r>
              <a:rPr lang="ru-RU" b="0" i="0" u="none" strike="noStrike" dirty="0" err="1">
                <a:solidFill>
                  <a:srgbClr val="000000"/>
                </a:solidFill>
                <a:effectLst/>
                <a:latin typeface="Proxima Nova"/>
              </a:rPr>
              <a:t>ая</a:t>
            </a:r>
            <a:r>
              <a:rPr lang="ru-RU" b="0" i="0" u="none" strike="noStrike" dirty="0">
                <a:solidFill>
                  <a:srgbClr val="000000"/>
                </a:solidFill>
                <a:effectLst/>
                <a:latin typeface="Proxima Nova"/>
              </a:rPr>
              <a:t>, </a:t>
            </a:r>
            <a:r>
              <a:rPr lang="ru-RU" b="0" i="0" u="none" strike="noStrike" dirty="0" err="1">
                <a:solidFill>
                  <a:srgbClr val="000000"/>
                </a:solidFill>
                <a:effectLst/>
                <a:latin typeface="Proxima Nova"/>
              </a:rPr>
              <a:t>запылё</a:t>
            </a:r>
            <a:r>
              <a:rPr lang="ru-RU" b="0" i="0" u="none" strike="noStrike" dirty="0">
                <a:solidFill>
                  <a:srgbClr val="000000"/>
                </a:solidFill>
                <a:effectLst/>
                <a:latin typeface="Proxima Nova"/>
              </a:rPr>
              <a:t>...</a:t>
            </a:r>
            <a:r>
              <a:rPr lang="ru-RU" b="0" i="0" u="none" strike="noStrike" dirty="0" err="1">
                <a:solidFill>
                  <a:srgbClr val="000000"/>
                </a:solidFill>
                <a:effectLst/>
                <a:latin typeface="Proxima Nova"/>
              </a:rPr>
              <a:t>ая</a:t>
            </a:r>
            <a:r>
              <a:rPr lang="ru-RU" b="0" i="0" u="none" strike="noStrike" dirty="0">
                <a:solidFill>
                  <a:srgbClr val="000000"/>
                </a:solidFill>
                <a:effectLst/>
                <a:latin typeface="Proxima Nova"/>
              </a:rPr>
              <a:t>; </a:t>
            </a:r>
            <a:r>
              <a:rPr lang="ru-RU" b="0" i="0" u="none" strike="noStrike" dirty="0" err="1">
                <a:solidFill>
                  <a:srgbClr val="000000"/>
                </a:solidFill>
                <a:effectLst/>
                <a:latin typeface="Proxima Nova"/>
              </a:rPr>
              <a:t>выписа</a:t>
            </a:r>
            <a:r>
              <a:rPr lang="ru-RU" b="0" i="0" u="none" strike="noStrike" dirty="0">
                <a:solidFill>
                  <a:srgbClr val="000000"/>
                </a:solidFill>
                <a:effectLst/>
                <a:latin typeface="Proxima Nova"/>
              </a:rPr>
              <a:t>...</a:t>
            </a:r>
            <a:r>
              <a:rPr lang="ru-RU" b="0" i="0" u="none" strike="noStrike" dirty="0" err="1">
                <a:solidFill>
                  <a:srgbClr val="000000"/>
                </a:solidFill>
                <a:effectLst/>
                <a:latin typeface="Proxima Nova"/>
              </a:rPr>
              <a:t>ыегазеты</a:t>
            </a:r>
            <a:r>
              <a:rPr lang="ru-RU" b="0" i="0" u="none" strike="noStrike" dirty="0">
                <a:solidFill>
                  <a:srgbClr val="000000"/>
                </a:solidFill>
                <a:effectLst/>
                <a:latin typeface="Proxima Nova"/>
              </a:rPr>
              <a:t>; номер телефона </a:t>
            </a:r>
            <a:r>
              <a:rPr lang="ru-RU" b="0" i="0" u="none" strike="noStrike" dirty="0" err="1">
                <a:solidFill>
                  <a:srgbClr val="000000"/>
                </a:solidFill>
                <a:effectLst/>
                <a:latin typeface="Proxima Nova"/>
              </a:rPr>
              <a:t>выписа</a:t>
            </a:r>
            <a:r>
              <a:rPr lang="ru-RU" b="0" i="0" u="none" strike="noStrike" dirty="0">
                <a:solidFill>
                  <a:srgbClr val="000000"/>
                </a:solidFill>
                <a:effectLst/>
                <a:latin typeface="Proxima Nova"/>
              </a:rPr>
              <a:t>...; поляна, </a:t>
            </a:r>
            <a:r>
              <a:rPr lang="ru-RU" b="0" i="0" u="none" strike="noStrike" dirty="0" err="1">
                <a:solidFill>
                  <a:srgbClr val="000000"/>
                </a:solidFill>
                <a:effectLst/>
                <a:latin typeface="Proxima Nova"/>
              </a:rPr>
              <a:t>выжже</a:t>
            </a:r>
            <a:r>
              <a:rPr lang="ru-RU" b="0" i="0" u="none" strike="noStrike" dirty="0">
                <a:solidFill>
                  <a:srgbClr val="000000"/>
                </a:solidFill>
                <a:effectLst/>
                <a:latin typeface="Proxima Nova"/>
              </a:rPr>
              <a:t>...</a:t>
            </a:r>
            <a:r>
              <a:rPr lang="ru-RU" b="0" i="0" u="none" strike="noStrike" dirty="0" err="1">
                <a:solidFill>
                  <a:srgbClr val="000000"/>
                </a:solidFill>
                <a:effectLst/>
                <a:latin typeface="Proxima Nova"/>
              </a:rPr>
              <a:t>ая</a:t>
            </a:r>
            <a:r>
              <a:rPr lang="ru-RU" b="0" i="0" u="none" strike="noStrike" dirty="0">
                <a:solidFill>
                  <a:srgbClr val="000000"/>
                </a:solidFill>
                <a:effectLst/>
                <a:latin typeface="Proxima Nova"/>
              </a:rPr>
              <a:t> солнцем; </a:t>
            </a:r>
            <a:r>
              <a:rPr lang="ru-RU" b="0" i="0" u="none" strike="noStrike" dirty="0" err="1">
                <a:solidFill>
                  <a:srgbClr val="000000"/>
                </a:solidFill>
                <a:effectLst/>
                <a:latin typeface="Proxima Nova"/>
              </a:rPr>
              <a:t>закова</a:t>
            </a:r>
            <a:r>
              <a:rPr lang="ru-RU" b="0" i="0" u="none" strike="noStrike" dirty="0">
                <a:solidFill>
                  <a:srgbClr val="000000"/>
                </a:solidFill>
                <a:effectLst/>
                <a:latin typeface="Proxima Nova"/>
              </a:rPr>
              <a:t>... в кандалы; </a:t>
            </a:r>
            <a:r>
              <a:rPr lang="ru-RU" b="0" i="0" u="none" strike="noStrike" dirty="0" err="1">
                <a:solidFill>
                  <a:srgbClr val="000000"/>
                </a:solidFill>
                <a:effectLst/>
                <a:latin typeface="Proxima Nova"/>
              </a:rPr>
              <a:t>построе</a:t>
            </a:r>
            <a:r>
              <a:rPr lang="ru-RU" b="0" i="0" u="none" strike="noStrike" dirty="0">
                <a:solidFill>
                  <a:srgbClr val="000000"/>
                </a:solidFill>
                <a:effectLst/>
                <a:latin typeface="Proxima Nova"/>
              </a:rPr>
              <a:t>...</a:t>
            </a:r>
            <a:r>
              <a:rPr lang="ru-RU" b="0" i="0" u="none" strike="noStrike" dirty="0" err="1">
                <a:solidFill>
                  <a:srgbClr val="000000"/>
                </a:solidFill>
                <a:effectLst/>
                <a:latin typeface="Proxima Nova"/>
              </a:rPr>
              <a:t>ая</a:t>
            </a:r>
            <a:r>
              <a:rPr lang="ru-RU" b="0" i="0" u="none" strike="noStrike" dirty="0">
                <a:solidFill>
                  <a:srgbClr val="000000"/>
                </a:solidFill>
                <a:effectLst/>
                <a:latin typeface="Proxima Nova"/>
              </a:rPr>
              <a:t> церковь; расписание измене...о; библиотека </a:t>
            </a:r>
            <a:r>
              <a:rPr lang="ru-RU" b="0" i="0" u="none" strike="noStrike" dirty="0" err="1">
                <a:solidFill>
                  <a:srgbClr val="000000"/>
                </a:solidFill>
                <a:effectLst/>
                <a:latin typeface="Proxima Nova"/>
              </a:rPr>
              <a:t>подобра</a:t>
            </a:r>
            <a:r>
              <a:rPr lang="ru-RU" b="0" i="0" u="none" strike="noStrike" dirty="0">
                <a:solidFill>
                  <a:srgbClr val="000000"/>
                </a:solidFill>
                <a:effectLst/>
                <a:latin typeface="Proxima Nova"/>
              </a:rPr>
              <a:t>...а, </a:t>
            </a:r>
            <a:r>
              <a:rPr lang="ru-RU" b="0" i="0" u="none" strike="noStrike" dirty="0" err="1">
                <a:solidFill>
                  <a:srgbClr val="000000"/>
                </a:solidFill>
                <a:effectLst/>
                <a:latin typeface="Proxima Nova"/>
              </a:rPr>
              <a:t>организова</a:t>
            </a:r>
            <a:r>
              <a:rPr lang="ru-RU" b="0" i="0" u="none" strike="noStrike" dirty="0">
                <a:solidFill>
                  <a:srgbClr val="000000"/>
                </a:solidFill>
                <a:effectLst/>
                <a:latin typeface="Proxima Nova"/>
              </a:rPr>
              <a:t>...</a:t>
            </a:r>
            <a:r>
              <a:rPr lang="ru-RU" b="0" i="0" u="none" strike="noStrike" dirty="0" err="1">
                <a:solidFill>
                  <a:srgbClr val="000000"/>
                </a:solidFill>
                <a:effectLst/>
                <a:latin typeface="Proxima Nova"/>
              </a:rPr>
              <a:t>аяэкскурсия</a:t>
            </a:r>
            <a:r>
              <a:rPr lang="ru-RU" b="0" i="0" u="none" strike="noStrike" dirty="0">
                <a:solidFill>
                  <a:srgbClr val="000000"/>
                </a:solidFill>
                <a:effectLst/>
                <a:latin typeface="Proxima Nova"/>
              </a:rPr>
              <a:t>; </a:t>
            </a:r>
            <a:r>
              <a:rPr lang="ru-RU" b="0" i="0" u="none" strike="noStrike" dirty="0" err="1">
                <a:solidFill>
                  <a:srgbClr val="000000"/>
                </a:solidFill>
                <a:effectLst/>
                <a:latin typeface="Proxima Nova"/>
              </a:rPr>
              <a:t>полноце</a:t>
            </a:r>
            <a:r>
              <a:rPr lang="ru-RU" b="0" i="0" u="none" strike="noStrike" dirty="0">
                <a:solidFill>
                  <a:srgbClr val="000000"/>
                </a:solidFill>
                <a:effectLst/>
                <a:latin typeface="Proxima Nova"/>
              </a:rPr>
              <a:t>...</a:t>
            </a:r>
            <a:r>
              <a:rPr lang="ru-RU" b="0" i="0" u="none" strike="noStrike" dirty="0" err="1">
                <a:solidFill>
                  <a:srgbClr val="000000"/>
                </a:solidFill>
                <a:effectLst/>
                <a:latin typeface="Proxima Nova"/>
              </a:rPr>
              <a:t>ый</a:t>
            </a:r>
            <a:r>
              <a:rPr lang="ru-RU" b="0" i="0" u="none" strike="noStrike" dirty="0">
                <a:solidFill>
                  <a:srgbClr val="000000"/>
                </a:solidFill>
                <a:effectLst/>
                <a:latin typeface="Proxima Nova"/>
              </a:rPr>
              <a:t> человек; </a:t>
            </a:r>
            <a:r>
              <a:rPr lang="ru-RU" b="0" i="0" u="none" strike="noStrike" dirty="0" err="1">
                <a:solidFill>
                  <a:srgbClr val="000000"/>
                </a:solidFill>
                <a:effectLst/>
                <a:latin typeface="Proxima Nova"/>
              </a:rPr>
              <a:t>развеша</a:t>
            </a:r>
            <a:r>
              <a:rPr lang="ru-RU" b="0" i="0" u="none" strike="noStrike" dirty="0">
                <a:solidFill>
                  <a:srgbClr val="000000"/>
                </a:solidFill>
                <a:effectLst/>
                <a:latin typeface="Proxima Nova"/>
              </a:rPr>
              <a:t>...ы картины; лица </a:t>
            </a:r>
            <a:r>
              <a:rPr lang="ru-RU" b="0" i="0" u="none" strike="noStrike" dirty="0" err="1">
                <a:solidFill>
                  <a:srgbClr val="000000"/>
                </a:solidFill>
                <a:effectLst/>
                <a:latin typeface="Proxima Nova"/>
              </a:rPr>
              <a:t>озабоче</a:t>
            </a:r>
            <a:r>
              <a:rPr lang="ru-RU" b="0" i="0" u="none" strike="noStrike" dirty="0">
                <a:solidFill>
                  <a:srgbClr val="000000"/>
                </a:solidFill>
                <a:effectLst/>
                <a:latin typeface="Proxima Nova"/>
              </a:rPr>
              <a:t>...ы; </a:t>
            </a:r>
            <a:r>
              <a:rPr lang="ru-RU" b="0" i="0" u="none" strike="noStrike" dirty="0" err="1">
                <a:solidFill>
                  <a:srgbClr val="000000"/>
                </a:solidFill>
                <a:effectLst/>
                <a:latin typeface="Proxima Nova"/>
              </a:rPr>
              <a:t>полома</a:t>
            </a:r>
            <a:r>
              <a:rPr lang="ru-RU" b="0" i="0" u="none" strike="noStrike" dirty="0">
                <a:solidFill>
                  <a:srgbClr val="000000"/>
                </a:solidFill>
                <a:effectLst/>
                <a:latin typeface="Proxima Nova"/>
              </a:rPr>
              <a:t>...</a:t>
            </a:r>
            <a:r>
              <a:rPr lang="ru-RU" b="0" i="0" u="none" strike="noStrike" dirty="0" err="1">
                <a:solidFill>
                  <a:srgbClr val="000000"/>
                </a:solidFill>
                <a:effectLst/>
                <a:latin typeface="Proxima Nova"/>
              </a:rPr>
              <a:t>ые</a:t>
            </a:r>
            <a:r>
              <a:rPr lang="ru-RU" b="0" i="0" u="none" strike="noStrike" dirty="0">
                <a:solidFill>
                  <a:srgbClr val="000000"/>
                </a:solidFill>
                <a:effectLst/>
                <a:latin typeface="Proxima Nova"/>
              </a:rPr>
              <a:t> деревья; </a:t>
            </a:r>
            <a:r>
              <a:rPr lang="ru-RU" b="0" i="0" u="none" strike="noStrike" dirty="0" err="1">
                <a:solidFill>
                  <a:srgbClr val="000000"/>
                </a:solidFill>
                <a:effectLst/>
                <a:latin typeface="Proxima Nova"/>
              </a:rPr>
              <a:t>воспита</a:t>
            </a:r>
            <a:r>
              <a:rPr lang="ru-RU" b="0" i="0" u="none" strike="noStrike" dirty="0">
                <a:solidFill>
                  <a:srgbClr val="000000"/>
                </a:solidFill>
                <a:effectLst/>
                <a:latin typeface="Proxima Nova"/>
              </a:rPr>
              <a:t>...</a:t>
            </a:r>
            <a:r>
              <a:rPr lang="ru-RU" b="0" i="0" u="none" strike="noStrike" dirty="0" err="1">
                <a:solidFill>
                  <a:srgbClr val="000000"/>
                </a:solidFill>
                <a:effectLst/>
                <a:latin typeface="Proxima Nova"/>
              </a:rPr>
              <a:t>ый</a:t>
            </a:r>
            <a:r>
              <a:rPr lang="ru-RU" b="0" i="0" u="none" strike="noStrike" dirty="0">
                <a:solidFill>
                  <a:srgbClr val="000000"/>
                </a:solidFill>
                <a:effectLst/>
                <a:latin typeface="Proxima Nova"/>
              </a:rPr>
              <a:t> бабушкой; </a:t>
            </a:r>
            <a:r>
              <a:rPr lang="ru-RU" b="0" i="0" u="none" strike="noStrike" dirty="0" err="1">
                <a:solidFill>
                  <a:srgbClr val="000000"/>
                </a:solidFill>
                <a:effectLst/>
                <a:latin typeface="Proxima Nova"/>
              </a:rPr>
              <a:t>организова</a:t>
            </a:r>
            <a:r>
              <a:rPr lang="ru-RU" b="0" i="0" u="none" strike="noStrike" dirty="0">
                <a:solidFill>
                  <a:srgbClr val="000000"/>
                </a:solidFill>
                <a:effectLst/>
                <a:latin typeface="Proxima Nova"/>
              </a:rPr>
              <a:t>...</a:t>
            </a:r>
            <a:r>
              <a:rPr lang="ru-RU" b="0" i="0" u="none" strike="noStrike" dirty="0" err="1">
                <a:solidFill>
                  <a:srgbClr val="000000"/>
                </a:solidFill>
                <a:effectLst/>
                <a:latin typeface="Proxima Nova"/>
              </a:rPr>
              <a:t>ая</a:t>
            </a:r>
            <a:r>
              <a:rPr lang="ru-RU" b="0" i="0" u="none" strike="noStrike" dirty="0">
                <a:solidFill>
                  <a:srgbClr val="000000"/>
                </a:solidFill>
                <a:effectLst/>
                <a:latin typeface="Proxima Nova"/>
              </a:rPr>
              <a:t> работа; уроки </a:t>
            </a:r>
            <a:r>
              <a:rPr lang="ru-RU" b="0" i="0" u="none" strike="noStrike" dirty="0" err="1">
                <a:solidFill>
                  <a:srgbClr val="000000"/>
                </a:solidFill>
                <a:effectLst/>
                <a:latin typeface="Proxima Nova"/>
              </a:rPr>
              <a:t>законче</a:t>
            </a:r>
            <a:r>
              <a:rPr lang="ru-RU" b="0" i="0" u="none" strike="noStrike" dirty="0">
                <a:solidFill>
                  <a:srgbClr val="000000"/>
                </a:solidFill>
                <a:effectLst/>
                <a:latin typeface="Proxima Nova"/>
              </a:rPr>
              <a:t>...ы; молчание </a:t>
            </a:r>
            <a:r>
              <a:rPr lang="ru-RU" b="0" i="0" u="none" strike="noStrike" dirty="0" err="1">
                <a:solidFill>
                  <a:srgbClr val="000000"/>
                </a:solidFill>
                <a:effectLst/>
                <a:latin typeface="Proxima Nova"/>
              </a:rPr>
              <a:t>наруше</a:t>
            </a:r>
            <a:r>
              <a:rPr lang="ru-RU" b="0" i="0" u="none" strike="noStrike" dirty="0">
                <a:solidFill>
                  <a:srgbClr val="000000"/>
                </a:solidFill>
                <a:effectLst/>
                <a:latin typeface="Proxima Nova"/>
              </a:rPr>
              <a:t>...о; послание </a:t>
            </a:r>
            <a:r>
              <a:rPr lang="ru-RU" b="0" i="0" u="none" strike="noStrike" dirty="0" err="1">
                <a:solidFill>
                  <a:srgbClr val="000000"/>
                </a:solidFill>
                <a:effectLst/>
                <a:latin typeface="Proxima Nova"/>
              </a:rPr>
              <a:t>адресова</a:t>
            </a:r>
            <a:r>
              <a:rPr lang="ru-RU" b="0" i="0" u="none" strike="noStrike" dirty="0">
                <a:solidFill>
                  <a:srgbClr val="000000"/>
                </a:solidFill>
                <a:effectLst/>
                <a:latin typeface="Proxima Nova"/>
              </a:rPr>
              <a:t>...</a:t>
            </a:r>
            <a:r>
              <a:rPr lang="ru-RU" b="0" i="0" u="none" strike="noStrike" dirty="0" err="1">
                <a:solidFill>
                  <a:srgbClr val="000000"/>
                </a:solidFill>
                <a:effectLst/>
                <a:latin typeface="Proxima Nova"/>
              </a:rPr>
              <a:t>ое</a:t>
            </a:r>
            <a:r>
              <a:rPr lang="ru-RU" b="0" i="0" u="none" strike="noStrike" dirty="0">
                <a:solidFill>
                  <a:srgbClr val="000000"/>
                </a:solidFill>
                <a:effectLst/>
                <a:latin typeface="Proxima Nova"/>
              </a:rPr>
              <a:t> товарищу.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8798452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73C9874-4C62-1046-F1F0-11D2E0CE15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Задание 8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F5CC237-8272-025D-C472-C5F9B7DAAA3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71600" y="1576968"/>
            <a:ext cx="9601200" cy="594732"/>
          </a:xfrm>
        </p:spPr>
        <p:txBody>
          <a:bodyPr/>
          <a:lstStyle/>
          <a:p>
            <a:r>
              <a:rPr lang="ru-RU" b="0" i="0" u="none" strike="noStrike">
                <a:solidFill>
                  <a:srgbClr val="0070C0"/>
                </a:solidFill>
                <a:effectLst/>
                <a:highlight>
                  <a:srgbClr val="ACB2BB"/>
                </a:highlight>
                <a:latin typeface="Proxima Nova"/>
              </a:rPr>
              <a:t>Раскройте скобки.</a:t>
            </a:r>
            <a:endParaRPr lang="ru-RU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985CDCD-66B1-BF93-DC4B-938C953CBE5F}"/>
              </a:ext>
            </a:extLst>
          </p:cNvPr>
          <p:cNvSpPr txBox="1"/>
          <p:nvPr/>
        </p:nvSpPr>
        <p:spPr>
          <a:xfrm>
            <a:off x="1371600" y="2570975"/>
            <a:ext cx="10306205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0" i="0" u="none" strike="noStrike" dirty="0">
                <a:solidFill>
                  <a:srgbClr val="000000"/>
                </a:solidFill>
                <a:effectLst/>
                <a:latin typeface="Proxima Nova"/>
              </a:rPr>
              <a:t>1.Фёдор получил двойку за (не) </a:t>
            </a:r>
            <a:r>
              <a:rPr lang="ru-RU" b="0" i="0" u="none" strike="noStrike" dirty="0" err="1">
                <a:solidFill>
                  <a:srgbClr val="000000"/>
                </a:solidFill>
                <a:effectLst/>
                <a:latin typeface="Proxima Nova"/>
              </a:rPr>
              <a:t>выуч</a:t>
            </a:r>
            <a:r>
              <a:rPr lang="ru-RU" b="0" i="0" u="none" strike="noStrike" dirty="0">
                <a:solidFill>
                  <a:srgbClr val="000000"/>
                </a:solidFill>
                <a:effectLst/>
                <a:latin typeface="Proxima Nova"/>
              </a:rPr>
              <a:t>...</a:t>
            </a:r>
            <a:r>
              <a:rPr lang="ru-RU" b="0" i="0" u="none" strike="noStrike" dirty="0" err="1">
                <a:solidFill>
                  <a:srgbClr val="000000"/>
                </a:solidFill>
                <a:effectLst/>
                <a:latin typeface="Proxima Nova"/>
              </a:rPr>
              <a:t>нное</a:t>
            </a:r>
            <a:r>
              <a:rPr lang="ru-RU" b="0" i="0" u="none" strike="noStrike" dirty="0">
                <a:solidFill>
                  <a:srgbClr val="000000"/>
                </a:solidFill>
                <a:effectLst/>
                <a:latin typeface="Proxima Nova"/>
              </a:rPr>
              <a:t> к уроку правило.</a:t>
            </a:r>
            <a:endParaRPr lang="ru-RU" b="0" i="0" u="none" strike="noStrike" dirty="0">
              <a:solidFill>
                <a:srgbClr val="000000"/>
              </a:solidFill>
              <a:effectLst/>
              <a:latin typeface="Calibri" panose="020F0502020204030204" pitchFamily="34" charset="0"/>
            </a:endParaRPr>
          </a:p>
          <a:p>
            <a:r>
              <a:rPr lang="ru-RU" b="0" i="0" u="none" strike="noStrike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2.</a:t>
            </a:r>
            <a:r>
              <a:rPr lang="ru-RU" b="0" i="0" u="none" strike="noStrike" dirty="0">
                <a:solidFill>
                  <a:srgbClr val="000000"/>
                </a:solidFill>
                <a:effectLst/>
                <a:latin typeface="Proxima Nova"/>
              </a:rPr>
              <a:t>Вокруг стоял густой лес, (не) </a:t>
            </a:r>
            <a:r>
              <a:rPr lang="ru-RU" b="0" i="0" u="none" strike="noStrike" dirty="0" err="1">
                <a:solidFill>
                  <a:srgbClr val="000000"/>
                </a:solidFill>
                <a:effectLst/>
                <a:latin typeface="Proxima Nova"/>
              </a:rPr>
              <a:t>освеща</a:t>
            </a:r>
            <a:r>
              <a:rPr lang="ru-RU" b="0" i="0" u="none" strike="noStrike" dirty="0">
                <a:solidFill>
                  <a:srgbClr val="000000"/>
                </a:solidFill>
                <a:effectLst/>
                <a:latin typeface="Proxima Nova"/>
              </a:rPr>
              <a:t>...</a:t>
            </a:r>
            <a:r>
              <a:rPr lang="ru-RU" b="0" i="0" u="none" strike="noStrike" dirty="0" err="1">
                <a:solidFill>
                  <a:srgbClr val="000000"/>
                </a:solidFill>
                <a:effectLst/>
                <a:latin typeface="Proxima Nova"/>
              </a:rPr>
              <a:t>мый</a:t>
            </a:r>
            <a:r>
              <a:rPr lang="ru-RU" b="0" i="0" u="none" strike="noStrike" dirty="0">
                <a:solidFill>
                  <a:srgbClr val="000000"/>
                </a:solidFill>
                <a:effectLst/>
                <a:latin typeface="Proxima Nova"/>
              </a:rPr>
              <a:t> ни одним лучиком света.</a:t>
            </a:r>
            <a:endParaRPr lang="ru-RU" b="0" i="0" u="none" strike="noStrike" dirty="0">
              <a:solidFill>
                <a:srgbClr val="000000"/>
              </a:solidFill>
              <a:effectLst/>
              <a:latin typeface="Calibri" panose="020F0502020204030204" pitchFamily="34" charset="0"/>
            </a:endParaRPr>
          </a:p>
          <a:p>
            <a:r>
              <a:rPr lang="ru-RU" b="0" i="0" u="none" strike="noStrike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3.</a:t>
            </a:r>
            <a:r>
              <a:rPr lang="ru-RU" b="0" i="0" u="none" strike="noStrike" dirty="0">
                <a:solidFill>
                  <a:srgbClr val="000000"/>
                </a:solidFill>
                <a:effectLst/>
                <a:latin typeface="Proxima Nova"/>
              </a:rPr>
              <a:t>(Не) </a:t>
            </a:r>
            <a:r>
              <a:rPr lang="ru-RU" b="0" i="0" u="none" strike="noStrike" dirty="0" err="1">
                <a:solidFill>
                  <a:srgbClr val="000000"/>
                </a:solidFill>
                <a:effectLst/>
                <a:latin typeface="Proxima Nova"/>
              </a:rPr>
              <a:t>запис</a:t>
            </a:r>
            <a:r>
              <a:rPr lang="ru-RU" b="0" i="0" u="none" strike="noStrike" dirty="0">
                <a:solidFill>
                  <a:srgbClr val="000000"/>
                </a:solidFill>
                <a:effectLst/>
                <a:latin typeface="Proxima Nova"/>
              </a:rPr>
              <a:t>...(н/</a:t>
            </a:r>
            <a:r>
              <a:rPr lang="ru-RU" b="0" i="0" u="none" strike="noStrike" dirty="0" err="1">
                <a:solidFill>
                  <a:srgbClr val="000000"/>
                </a:solidFill>
                <a:effectLst/>
                <a:latin typeface="Proxima Nova"/>
              </a:rPr>
              <a:t>нн</a:t>
            </a:r>
            <a:r>
              <a:rPr lang="ru-RU" b="0" i="0" u="none" strike="noStrike" dirty="0">
                <a:solidFill>
                  <a:srgbClr val="000000"/>
                </a:solidFill>
                <a:effectLst/>
                <a:latin typeface="Proxima Nova"/>
              </a:rPr>
              <a:t>)</a:t>
            </a:r>
            <a:r>
              <a:rPr lang="ru-RU" b="0" i="0" u="none" strike="noStrike" dirty="0" err="1">
                <a:solidFill>
                  <a:srgbClr val="000000"/>
                </a:solidFill>
                <a:effectLst/>
                <a:latin typeface="Proxima Nova"/>
              </a:rPr>
              <a:t>ая</a:t>
            </a:r>
            <a:r>
              <a:rPr lang="ru-RU" b="0" i="0" u="none" strike="noStrike" dirty="0">
                <a:solidFill>
                  <a:srgbClr val="000000"/>
                </a:solidFill>
                <a:effectLst/>
                <a:latin typeface="Proxima Nova"/>
              </a:rPr>
              <a:t> мной сказка так и забылась со временем.</a:t>
            </a:r>
            <a:endParaRPr lang="ru-RU" b="0" i="0" u="none" strike="noStrike" dirty="0">
              <a:solidFill>
                <a:srgbClr val="000000"/>
              </a:solidFill>
              <a:effectLst/>
              <a:latin typeface="Calibri" panose="020F0502020204030204" pitchFamily="34" charset="0"/>
            </a:endParaRPr>
          </a:p>
          <a:p>
            <a:r>
              <a:rPr lang="ru-RU" b="0" i="0" u="none" strike="noStrike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4.</a:t>
            </a:r>
            <a:r>
              <a:rPr lang="ru-RU" b="0" i="0" u="none" strike="noStrike" dirty="0">
                <a:solidFill>
                  <a:srgbClr val="000000"/>
                </a:solidFill>
                <a:effectLst/>
                <a:latin typeface="Proxima Nova"/>
              </a:rPr>
              <a:t>Паркет, никем (не) </a:t>
            </a:r>
            <a:r>
              <a:rPr lang="ru-RU" b="0" i="0" u="none" strike="noStrike" dirty="0" err="1">
                <a:solidFill>
                  <a:srgbClr val="000000"/>
                </a:solidFill>
                <a:effectLst/>
                <a:latin typeface="Proxima Nova"/>
              </a:rPr>
              <a:t>подметё</a:t>
            </a:r>
            <a:r>
              <a:rPr lang="ru-RU" b="0" i="0" u="none" strike="noStrike" dirty="0">
                <a:solidFill>
                  <a:srgbClr val="000000"/>
                </a:solidFill>
                <a:effectLst/>
                <a:latin typeface="Proxima Nova"/>
              </a:rPr>
              <a:t>(н/</a:t>
            </a:r>
            <a:r>
              <a:rPr lang="ru-RU" b="0" i="0" u="none" strike="noStrike" dirty="0" err="1">
                <a:solidFill>
                  <a:srgbClr val="000000"/>
                </a:solidFill>
                <a:effectLst/>
                <a:latin typeface="Proxima Nova"/>
              </a:rPr>
              <a:t>нн</a:t>
            </a:r>
            <a:r>
              <a:rPr lang="ru-RU" b="0" i="0" u="none" strike="noStrike" dirty="0">
                <a:solidFill>
                  <a:srgbClr val="000000"/>
                </a:solidFill>
                <a:effectLst/>
                <a:latin typeface="Proxima Nova"/>
              </a:rPr>
              <a:t>)</a:t>
            </a:r>
            <a:r>
              <a:rPr lang="ru-RU" b="0" i="0" u="none" strike="noStrike" dirty="0" err="1">
                <a:solidFill>
                  <a:srgbClr val="000000"/>
                </a:solidFill>
                <a:effectLst/>
                <a:latin typeface="Proxima Nova"/>
              </a:rPr>
              <a:t>ый</a:t>
            </a:r>
            <a:r>
              <a:rPr lang="ru-RU" b="0" i="0" u="none" strike="noStrike" dirty="0">
                <a:solidFill>
                  <a:srgbClr val="000000"/>
                </a:solidFill>
                <a:effectLst/>
                <a:latin typeface="Proxima Nova"/>
              </a:rPr>
              <a:t> и (не) вымытый, к вечеру стал ещё грязнее.</a:t>
            </a:r>
            <a:endParaRPr lang="ru-RU" b="0" i="0" u="none" strike="noStrike" dirty="0">
              <a:solidFill>
                <a:srgbClr val="000000"/>
              </a:solidFill>
              <a:effectLst/>
              <a:latin typeface="Calibri" panose="020F0502020204030204" pitchFamily="34" charset="0"/>
            </a:endParaRPr>
          </a:p>
          <a:p>
            <a:r>
              <a:rPr lang="ru-RU" b="0" i="0" u="none" strike="noStrike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5.</a:t>
            </a:r>
            <a:r>
              <a:rPr lang="ru-RU" b="0" i="0" u="none" strike="noStrike" dirty="0">
                <a:solidFill>
                  <a:srgbClr val="000000"/>
                </a:solidFill>
                <a:effectLst/>
                <a:latin typeface="Proxima Nova"/>
              </a:rPr>
              <a:t>На дворе шумел дождь, (не) </a:t>
            </a:r>
            <a:r>
              <a:rPr lang="ru-RU" b="0" i="0" u="none" strike="noStrike" dirty="0" err="1">
                <a:solidFill>
                  <a:srgbClr val="000000"/>
                </a:solidFill>
                <a:effectLst/>
                <a:latin typeface="Proxima Nova"/>
              </a:rPr>
              <a:t>успокаива</a:t>
            </a:r>
            <a:r>
              <a:rPr lang="ru-RU" b="0" i="0" u="none" strike="noStrike" dirty="0">
                <a:solidFill>
                  <a:srgbClr val="000000"/>
                </a:solidFill>
                <a:effectLst/>
                <a:latin typeface="Proxima Nova"/>
              </a:rPr>
              <a:t>...</a:t>
            </a:r>
            <a:r>
              <a:rPr lang="ru-RU" b="0" i="0" u="none" strike="noStrike" dirty="0" err="1">
                <a:solidFill>
                  <a:srgbClr val="000000"/>
                </a:solidFill>
                <a:effectLst/>
                <a:latin typeface="Proxima Nova"/>
              </a:rPr>
              <a:t>щийся</a:t>
            </a:r>
            <a:r>
              <a:rPr lang="ru-RU" b="0" i="0" u="none" strike="noStrike" dirty="0">
                <a:solidFill>
                  <a:srgbClr val="000000"/>
                </a:solidFill>
                <a:effectLst/>
                <a:latin typeface="Proxima Nova"/>
              </a:rPr>
              <a:t> вторые сутки.</a:t>
            </a:r>
            <a:endParaRPr lang="ru-RU" b="0" i="0" u="none" strike="noStrike" dirty="0">
              <a:solidFill>
                <a:srgbClr val="000000"/>
              </a:solidFill>
              <a:effectLst/>
              <a:latin typeface="Calibri" panose="020F0502020204030204" pitchFamily="34" charset="0"/>
            </a:endParaRPr>
          </a:p>
          <a:p>
            <a:r>
              <a:rPr lang="ru-RU" b="0" i="0" u="none" strike="noStrike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6.</a:t>
            </a:r>
            <a:r>
              <a:rPr lang="ru-RU" b="0" i="0" u="none" strike="noStrike" dirty="0">
                <a:solidFill>
                  <a:srgbClr val="000000"/>
                </a:solidFill>
                <a:effectLst/>
                <a:latin typeface="Proxima Nova"/>
              </a:rPr>
              <a:t>(Не) успевшие облететь листья дрожали на ветру.</a:t>
            </a:r>
            <a:endParaRPr lang="ru-RU" b="0" i="0" u="none" strike="noStrike" dirty="0">
              <a:solidFill>
                <a:srgbClr val="000000"/>
              </a:solidFill>
              <a:effectLst/>
              <a:latin typeface="Calibri" panose="020F0502020204030204" pitchFamily="34" charset="0"/>
            </a:endParaRPr>
          </a:p>
          <a:p>
            <a:r>
              <a:rPr lang="ru-RU" b="0" i="0" u="none" strike="noStrike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7.</a:t>
            </a:r>
            <a:r>
              <a:rPr lang="ru-RU" b="0" i="0" u="none" strike="noStrike" dirty="0">
                <a:solidFill>
                  <a:srgbClr val="000000"/>
                </a:solidFill>
                <a:effectLst/>
                <a:latin typeface="Proxima Nova"/>
              </a:rPr>
              <a:t>Редкие поля (не) </a:t>
            </a:r>
            <a:r>
              <a:rPr lang="ru-RU" b="0" i="0" u="none" strike="noStrike" dirty="0" err="1">
                <a:solidFill>
                  <a:srgbClr val="000000"/>
                </a:solidFill>
                <a:effectLst/>
                <a:latin typeface="Proxima Nova"/>
              </a:rPr>
              <a:t>убра</a:t>
            </a:r>
            <a:r>
              <a:rPr lang="ru-RU" b="0" i="0" u="none" strike="noStrike" dirty="0">
                <a:solidFill>
                  <a:srgbClr val="000000"/>
                </a:solidFill>
                <a:effectLst/>
                <a:latin typeface="Proxima Nova"/>
              </a:rPr>
              <a:t>(н/</a:t>
            </a:r>
            <a:r>
              <a:rPr lang="ru-RU" b="0" i="0" u="none" strike="noStrike" dirty="0" err="1">
                <a:solidFill>
                  <a:srgbClr val="000000"/>
                </a:solidFill>
                <a:effectLst/>
                <a:latin typeface="Proxima Nova"/>
              </a:rPr>
              <a:t>нн</a:t>
            </a:r>
            <a:r>
              <a:rPr lang="ru-RU" b="0" i="0" u="none" strike="noStrike" dirty="0">
                <a:solidFill>
                  <a:srgbClr val="000000"/>
                </a:solidFill>
                <a:effectLst/>
                <a:latin typeface="Proxima Nova"/>
              </a:rPr>
              <a:t>)ы и </a:t>
            </a:r>
            <a:r>
              <a:rPr lang="ru-RU" b="0" i="0" u="none" strike="noStrike" dirty="0" err="1">
                <a:solidFill>
                  <a:srgbClr val="000000"/>
                </a:solidFill>
                <a:effectLst/>
                <a:latin typeface="Proxima Nova"/>
              </a:rPr>
              <a:t>оставле</a:t>
            </a:r>
            <a:r>
              <a:rPr lang="ru-RU" b="0" i="0" u="none" strike="noStrike" dirty="0">
                <a:solidFill>
                  <a:srgbClr val="000000"/>
                </a:solidFill>
                <a:effectLst/>
                <a:latin typeface="Proxima Nova"/>
              </a:rPr>
              <a:t>(н/</a:t>
            </a:r>
            <a:r>
              <a:rPr lang="ru-RU" b="0" i="0" u="none" strike="noStrike" dirty="0" err="1">
                <a:solidFill>
                  <a:srgbClr val="000000"/>
                </a:solidFill>
                <a:effectLst/>
                <a:latin typeface="Proxima Nova"/>
              </a:rPr>
              <a:t>нн</a:t>
            </a:r>
            <a:r>
              <a:rPr lang="ru-RU" b="0" i="0" u="none" strike="noStrike" dirty="0">
                <a:solidFill>
                  <a:srgbClr val="000000"/>
                </a:solidFill>
                <a:effectLst/>
                <a:latin typeface="Proxima Nova"/>
              </a:rPr>
              <a:t>)ы до весны.</a:t>
            </a:r>
            <a:endParaRPr lang="ru-RU" b="0" i="0" u="none" strike="noStrike" dirty="0">
              <a:solidFill>
                <a:srgbClr val="000000"/>
              </a:solidFill>
              <a:effectLst/>
              <a:latin typeface="Calibri" panose="020F0502020204030204" pitchFamily="34" charset="0"/>
            </a:endParaRPr>
          </a:p>
          <a:p>
            <a:r>
              <a:rPr lang="ru-RU" b="0" i="0" u="none" strike="noStrike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8.</a:t>
            </a:r>
            <a:r>
              <a:rPr lang="ru-RU" b="0" i="0" u="none" strike="noStrike" dirty="0">
                <a:solidFill>
                  <a:srgbClr val="000000"/>
                </a:solidFill>
                <a:effectLst/>
                <a:latin typeface="Proxima Nova"/>
              </a:rPr>
              <a:t>Вдруг лыжня круто свернула вправо к опушке, пересекла большую поляну и уткнулась в (не) прикрытую россыпь.</a:t>
            </a:r>
            <a:endParaRPr lang="ru-RU" b="0" i="0" u="none" strike="noStrike" dirty="0">
              <a:solidFill>
                <a:srgbClr val="000000"/>
              </a:solidFill>
              <a:effectLst/>
              <a:latin typeface="Calibri" panose="020F0502020204030204" pitchFamily="34" charset="0"/>
            </a:endParaRPr>
          </a:p>
          <a:p>
            <a:r>
              <a:rPr lang="ru-RU" b="0" i="0" u="none" strike="noStrike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9.</a:t>
            </a:r>
            <a:r>
              <a:rPr lang="ru-RU" b="0" i="0" u="none" strike="noStrike" dirty="0">
                <a:solidFill>
                  <a:srgbClr val="000000"/>
                </a:solidFill>
                <a:effectLst/>
                <a:latin typeface="Proxima Nova"/>
              </a:rPr>
              <a:t>По весенней, (не) </a:t>
            </a:r>
            <a:r>
              <a:rPr lang="ru-RU" b="0" i="0" u="none" strike="noStrike" dirty="0" err="1">
                <a:solidFill>
                  <a:srgbClr val="000000"/>
                </a:solidFill>
                <a:effectLst/>
                <a:latin typeface="Proxima Nova"/>
              </a:rPr>
              <a:t>просохш</a:t>
            </a:r>
            <a:r>
              <a:rPr lang="ru-RU" b="0" i="0" u="none" strike="noStrike" dirty="0">
                <a:solidFill>
                  <a:srgbClr val="000000"/>
                </a:solidFill>
                <a:effectLst/>
                <a:latin typeface="Proxima Nova"/>
              </a:rPr>
              <a:t>...й дороге мы ехали на беговых дрожках.</a:t>
            </a:r>
            <a:endParaRPr lang="ru-RU" b="0" i="0" u="none" strike="noStrike" dirty="0">
              <a:solidFill>
                <a:srgbClr val="000000"/>
              </a:solidFill>
              <a:effectLst/>
              <a:latin typeface="Calibri" panose="020F0502020204030204" pitchFamily="34" charset="0"/>
            </a:endParaRPr>
          </a:p>
          <a:p>
            <a:r>
              <a:rPr lang="ru-RU" b="0" i="0" u="none" strike="noStrike" dirty="0">
                <a:solidFill>
                  <a:srgbClr val="000000"/>
                </a:solidFill>
                <a:effectLst/>
                <a:latin typeface="Proxima Nova"/>
              </a:rPr>
              <a:t>10.Снег вокруг лежал чистый-чистый, никем (не) тронутый.</a:t>
            </a:r>
          </a:p>
          <a:p>
            <a:pPr algn="l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46345367"/>
      </p:ext>
    </p:extLst>
  </p:cSld>
  <p:clrMapOvr>
    <a:masterClrMapping/>
  </p:clrMapOvr>
</p:sld>
</file>

<file path=ppt/theme/theme1.xml><?xml version="1.0" encoding="utf-8"?>
<a:theme xmlns:a="http://schemas.openxmlformats.org/drawingml/2006/main" name="Уголки">
  <a:themeElements>
    <a:clrScheme name="Crop">
      <a:dk1>
        <a:sysClr val="windowText" lastClr="000000"/>
      </a:dk1>
      <a:lt1>
        <a:sysClr val="window" lastClr="FFFFFF"/>
      </a:lt1>
      <a:dk2>
        <a:srgbClr val="191B0E"/>
      </a:dk2>
      <a:lt2>
        <a:srgbClr val="EFEDE3"/>
      </a:lt2>
      <a:accent1>
        <a:srgbClr val="8C8D86"/>
      </a:accent1>
      <a:accent2>
        <a:srgbClr val="E6C069"/>
      </a:accent2>
      <a:accent3>
        <a:srgbClr val="897B61"/>
      </a:accent3>
      <a:accent4>
        <a:srgbClr val="8DAB8E"/>
      </a:accent4>
      <a:accent5>
        <a:srgbClr val="77A2BB"/>
      </a:accent5>
      <a:accent6>
        <a:srgbClr val="E28394"/>
      </a:accent6>
      <a:hlink>
        <a:srgbClr val="77A2BB"/>
      </a:hlink>
      <a:folHlink>
        <a:srgbClr val="957A99"/>
      </a:folHlink>
    </a:clrScheme>
    <a:fontScheme name="Crop">
      <a:maj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Crop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34925" cap="flat" cmpd="sng" algn="in">
          <a:solidFill>
            <a:schemeClr val="phClr"/>
          </a:solidFill>
          <a:prstDash val="solid"/>
        </a:ln>
        <a:ln w="1905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rop" id="{EC9488ED-E761-4D60-9AC4-764D1FE2C171}" vid="{CE19780C-D67D-4C13-9DE9-A52BC3BA51B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Application>Microsoft Office PowerPoint</Application>
  <PresentationFormat>Широкоэкранный</PresentationFormat>
  <Slides>9</Slides>
  <Notes>0</Notes>
  <HiddenSlides>0</HiddenSlide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Уголки</vt:lpstr>
      <vt:lpstr>Повторение  По теме «причастие»</vt:lpstr>
      <vt:lpstr>Задание 1 </vt:lpstr>
      <vt:lpstr>Задание 2</vt:lpstr>
      <vt:lpstr>Задание 3</vt:lpstr>
      <vt:lpstr>Задание 4 </vt:lpstr>
      <vt:lpstr>Задание 5</vt:lpstr>
      <vt:lpstr>Задание 6</vt:lpstr>
      <vt:lpstr>Задание 7</vt:lpstr>
      <vt:lpstr>Задание 8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Повторение  По теме «причастие»</dc:title>
  <dc:creator>podoleva.irina@yandex.ru</dc:creator>
  <cp:lastModifiedBy>podoleva.irina@yandex.ru</cp:lastModifiedBy>
  <cp:revision>1</cp:revision>
  <dcterms:created xsi:type="dcterms:W3CDTF">2024-05-11T13:57:44Z</dcterms:created>
  <dcterms:modified xsi:type="dcterms:W3CDTF">2024-05-11T14:18:30Z</dcterms:modified>
</cp:coreProperties>
</file>